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9.xml" ContentType="application/vnd.openxmlformats-officedocument.presentationml.notesSlide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6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7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8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9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0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31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32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3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34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35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36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37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38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3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40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41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42.xml" ContentType="application/vnd.openxmlformats-officedocument.presentationml.notesSlide+xml"/>
  <Override PartName="/ppt/tags/tag176.xml" ContentType="application/vnd.openxmlformats-officedocument.presentationml.tags+xml"/>
  <Override PartName="/ppt/notesSlides/notesSlide43.xml" ContentType="application/vnd.openxmlformats-officedocument.presentationml.notesSlide+xml"/>
  <Override PartName="/ppt/tags/tag177.xml" ContentType="application/vnd.openxmlformats-officedocument.presentationml.tags+xml"/>
  <Override PartName="/ppt/notesSlides/notesSlide44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45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46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50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56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57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58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59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60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notesSlides/notesSlide61.xml" ContentType="application/vnd.openxmlformats-officedocument.presentationml.notesSlide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notesSlides/notesSlide62.xml" ContentType="application/vnd.openxmlformats-officedocument.presentationml.notesSlide+xml"/>
  <Override PartName="/ppt/tags/tag285.xml" ContentType="application/vnd.openxmlformats-officedocument.presentationml.tags+xml"/>
  <Override PartName="/ppt/notesSlides/notesSlide63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notesSlides/notesSlide64.xml" ContentType="application/vnd.openxmlformats-officedocument.presentationml.notesSlide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notesSlides/notesSlide65.xml" ContentType="application/vnd.openxmlformats-officedocument.presentationml.notesSlide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66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notesSlides/notesSlide67.xml" ContentType="application/vnd.openxmlformats-officedocument.presentationml.notesSlide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notesSlides/notesSlide68.xml" ContentType="application/vnd.openxmlformats-officedocument.presentationml.notesSlide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notesSlides/notesSlide69.xml" ContentType="application/vnd.openxmlformats-officedocument.presentationml.notesSlide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notesSlides/notesSlide70.xml" ContentType="application/vnd.openxmlformats-officedocument.presentationml.notesSlide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84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notesSlides/notesSlide89.xml" ContentType="application/vnd.openxmlformats-officedocument.presentationml.notesSlide+xml"/>
  <Override PartName="/ppt/tags/tag370.xml" ContentType="application/vnd.openxmlformats-officedocument.presentationml.tags+xml"/>
  <Override PartName="/ppt/notesSlides/notesSlide90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notesSlides/notesSlide93.xml" ContentType="application/vnd.openxmlformats-officedocument.presentationml.notesSlide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94.xml" ContentType="application/vnd.openxmlformats-officedocument.presentationml.notesSlid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4"/>
  </p:notesMasterIdLst>
  <p:sldIdLst>
    <p:sldId id="583" r:id="rId2"/>
    <p:sldId id="584" r:id="rId3"/>
    <p:sldId id="585" r:id="rId4"/>
    <p:sldId id="586" r:id="rId5"/>
    <p:sldId id="642" r:id="rId6"/>
    <p:sldId id="705" r:id="rId7"/>
    <p:sldId id="588" r:id="rId8"/>
    <p:sldId id="589" r:id="rId9"/>
    <p:sldId id="590" r:id="rId10"/>
    <p:sldId id="591" r:id="rId11"/>
    <p:sldId id="592" r:id="rId12"/>
    <p:sldId id="643" r:id="rId13"/>
    <p:sldId id="605" r:id="rId14"/>
    <p:sldId id="606" r:id="rId15"/>
    <p:sldId id="608" r:id="rId16"/>
    <p:sldId id="609" r:id="rId17"/>
    <p:sldId id="610" r:id="rId18"/>
    <p:sldId id="613" r:id="rId19"/>
    <p:sldId id="614" r:id="rId20"/>
    <p:sldId id="638" r:id="rId21"/>
    <p:sldId id="615" r:id="rId22"/>
    <p:sldId id="619" r:id="rId23"/>
    <p:sldId id="620" r:id="rId24"/>
    <p:sldId id="621" r:id="rId25"/>
    <p:sldId id="623" r:id="rId26"/>
    <p:sldId id="706" r:id="rId27"/>
    <p:sldId id="624" r:id="rId28"/>
    <p:sldId id="715" r:id="rId29"/>
    <p:sldId id="626" r:id="rId30"/>
    <p:sldId id="628" r:id="rId31"/>
    <p:sldId id="627" r:id="rId32"/>
    <p:sldId id="629" r:id="rId33"/>
    <p:sldId id="630" r:id="rId34"/>
    <p:sldId id="654" r:id="rId35"/>
    <p:sldId id="655" r:id="rId36"/>
    <p:sldId id="631" r:id="rId37"/>
    <p:sldId id="742" r:id="rId38"/>
    <p:sldId id="752" r:id="rId39"/>
    <p:sldId id="754" r:id="rId40"/>
    <p:sldId id="753" r:id="rId41"/>
    <p:sldId id="744" r:id="rId42"/>
    <p:sldId id="633" r:id="rId43"/>
    <p:sldId id="734" r:id="rId44"/>
    <p:sldId id="635" r:id="rId45"/>
    <p:sldId id="735" r:id="rId46"/>
    <p:sldId id="736" r:id="rId47"/>
    <p:sldId id="637" r:id="rId48"/>
    <p:sldId id="644" r:id="rId49"/>
    <p:sldId id="646" r:id="rId50"/>
    <p:sldId id="686" r:id="rId51"/>
    <p:sldId id="670" r:id="rId52"/>
    <p:sldId id="688" r:id="rId53"/>
    <p:sldId id="649" r:id="rId54"/>
    <p:sldId id="652" r:id="rId55"/>
    <p:sldId id="668" r:id="rId56"/>
    <p:sldId id="661" r:id="rId57"/>
    <p:sldId id="698" r:id="rId58"/>
    <p:sldId id="755" r:id="rId59"/>
    <p:sldId id="667" r:id="rId60"/>
    <p:sldId id="756" r:id="rId61"/>
    <p:sldId id="677" r:id="rId62"/>
    <p:sldId id="663" r:id="rId63"/>
    <p:sldId id="672" r:id="rId64"/>
    <p:sldId id="697" r:id="rId65"/>
    <p:sldId id="704" r:id="rId66"/>
    <p:sldId id="709" r:id="rId67"/>
    <p:sldId id="710" r:id="rId68"/>
    <p:sldId id="713" r:id="rId69"/>
    <p:sldId id="712" r:id="rId70"/>
    <p:sldId id="557" r:id="rId71"/>
    <p:sldId id="717" r:id="rId72"/>
    <p:sldId id="716" r:id="rId73"/>
    <p:sldId id="719" r:id="rId74"/>
    <p:sldId id="746" r:id="rId75"/>
    <p:sldId id="745" r:id="rId76"/>
    <p:sldId id="569" r:id="rId77"/>
    <p:sldId id="726" r:id="rId78"/>
    <p:sldId id="727" r:id="rId79"/>
    <p:sldId id="729" r:id="rId80"/>
    <p:sldId id="730" r:id="rId81"/>
    <p:sldId id="558" r:id="rId82"/>
    <p:sldId id="724" r:id="rId83"/>
    <p:sldId id="731" r:id="rId84"/>
    <p:sldId id="732" r:id="rId85"/>
    <p:sldId id="602" r:id="rId86"/>
    <p:sldId id="560" r:id="rId87"/>
    <p:sldId id="523" r:id="rId88"/>
    <p:sldId id="594" r:id="rId89"/>
    <p:sldId id="521" r:id="rId90"/>
    <p:sldId id="582" r:id="rId91"/>
    <p:sldId id="573" r:id="rId92"/>
    <p:sldId id="537" r:id="rId93"/>
    <p:sldId id="689" r:id="rId94"/>
    <p:sldId id="682" r:id="rId95"/>
    <p:sldId id="683" r:id="rId96"/>
    <p:sldId id="684" r:id="rId97"/>
    <p:sldId id="685" r:id="rId98"/>
    <p:sldId id="757" r:id="rId99"/>
    <p:sldId id="748" r:id="rId100"/>
    <p:sldId id="749" r:id="rId101"/>
    <p:sldId id="750" r:id="rId102"/>
    <p:sldId id="483" r:id="rId103"/>
  </p:sldIdLst>
  <p:sldSz cx="9144000" cy="5143500" type="screen16x9"/>
  <p:notesSz cx="6858000" cy="9144000"/>
  <p:embeddedFontLst>
    <p:embeddedFont>
      <p:font typeface="Avenir Black" charset="0"/>
      <p:bold r:id="rId105"/>
      <p:italic r:id="rId106"/>
      <p:boldItalic r:id="rId107"/>
    </p:embeddedFont>
    <p:embeddedFont>
      <p:font typeface="Avenir Book" charset="0"/>
      <p:regular r:id="rId108"/>
      <p:italic r:id="rId109"/>
    </p:embeddedFont>
    <p:embeddedFont>
      <p:font typeface="Microsoft YaHei" pitchFamily="34" charset="-122"/>
      <p:regular r:id="rId110"/>
      <p:bold r:id="rId111"/>
    </p:embeddedFont>
    <p:embeddedFont>
      <p:font typeface="Cambria Math" pitchFamily="18" charset="0"/>
      <p:regular r:id="rId112"/>
    </p:embeddedFont>
    <p:embeddedFont>
      <p:font typeface="Calibri" pitchFamily="34" charset="0"/>
      <p:regular r:id="rId113"/>
      <p:bold r:id="rId114"/>
      <p:italic r:id="rId115"/>
      <p:boldItalic r:id="rId116"/>
    </p:embeddedFont>
    <p:embeddedFont>
      <p:font typeface="Bernard MT Condensed" pitchFamily="18" charset="0"/>
      <p:regular r:id="rId1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212F"/>
    <a:srgbClr val="FFFF85"/>
    <a:srgbClr val="F4A582"/>
    <a:srgbClr val="8E0000"/>
    <a:srgbClr val="67AD31"/>
    <a:srgbClr val="6561F1"/>
    <a:srgbClr val="D1382D"/>
    <a:srgbClr val="FFFFDD"/>
    <a:srgbClr val="64F1F8"/>
    <a:srgbClr val="FDD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7CE84F3-28C3-443E-9E96-99CF82512B78}" styleName="Темный стиль 1 -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3" autoAdjust="0"/>
    <p:restoredTop sz="82190" autoAdjust="0"/>
  </p:normalViewPr>
  <p:slideViewPr>
    <p:cSldViewPr snapToGrid="0" snapToObjects="1">
      <p:cViewPr>
        <p:scale>
          <a:sx n="100" d="100"/>
          <a:sy n="100" d="100"/>
        </p:scale>
        <p:origin x="-1154" y="-23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57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113" Type="http://schemas.openxmlformats.org/officeDocument/2006/relationships/font" Target="fonts/font9.fntdata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4.fntdata"/><Relationship Id="rId11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14" Type="http://schemas.openxmlformats.org/officeDocument/2006/relationships/font" Target="fonts/font10.fntdata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8FB01-E6DA-B647-B7E2-41B540F180CE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96749-FDCE-D249-B058-7727A1533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4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2068" y="4355301"/>
            <a:ext cx="5536550" cy="4126073"/>
          </a:xfrm>
          <a:prstGeom prst="rect">
            <a:avLst/>
          </a:prstGeom>
        </p:spPr>
        <p:txBody>
          <a:bodyPr lIns="90702" tIns="45351" rIns="90702" bIns="45351"/>
          <a:lstStyle/>
          <a:p>
            <a:pPr>
              <a:spcBef>
                <a:spcPts val="592"/>
              </a:spcBef>
              <a:spcAft>
                <a:spcPts val="592"/>
              </a:spcAft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BBF1E-9048-4C47-8D2D-1D215F65F24A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70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1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11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11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11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11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Maybe split into 2 </a:t>
            </a:r>
            <a:r>
              <a:rPr lang="en-US" dirty="0" err="1" smtClean="0"/>
              <a:t>sdlides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97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4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C_i^t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(\frac{1}{n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nabla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(x^{t+1})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g_i^t</a:t>
            </a: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Maybe decrease details</a:t>
            </a:r>
          </a:p>
          <a:p>
            <a:pPr marL="171450" indent="-17145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effectLst/>
                <a:latin typeface="Monaco" pitchFamily="2" charset="77"/>
              </a:rPr>
              <a:t>Supress</a:t>
            </a:r>
            <a:r>
              <a:rPr lang="en-US" baseline="0" dirty="0" smtClean="0">
                <a:solidFill>
                  <a:srgbClr val="000000"/>
                </a:solidFill>
                <a:effectLst/>
                <a:latin typeface="Monaco" pitchFamily="2" charset="77"/>
              </a:rPr>
              <a:t> beta/theta factor</a:t>
            </a:r>
            <a:endParaRPr lang="en-US" dirty="0" smtClean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not say “plenty”.</a:t>
            </a:r>
          </a:p>
          <a:p>
            <a:r>
              <a:rPr lang="en-US" dirty="0" smtClean="0"/>
              <a:t>+ capitalization</a:t>
            </a:r>
          </a:p>
          <a:p>
            <a:r>
              <a:rPr lang="en-US" dirty="0" smtClean="0"/>
              <a:t>+</a:t>
            </a:r>
            <a:r>
              <a:rPr lang="en-US" baseline="0" dirty="0" smtClean="0"/>
              <a:t> numbers</a:t>
            </a:r>
          </a:p>
          <a:p>
            <a:r>
              <a:rPr lang="en-US" baseline="0" dirty="0" smtClean="0"/>
              <a:t>+ remove proceedings</a:t>
            </a:r>
          </a:p>
          <a:p>
            <a:r>
              <a:rPr lang="en-US" baseline="0" dirty="0" smtClean="0"/>
              <a:t>+ make as clean as possible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38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C_i^t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(\frac{1}{n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nabla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(x^{t+1})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g_i^t</a:t>
            </a: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Maybe decrease details</a:t>
            </a:r>
          </a:p>
          <a:p>
            <a:pPr marL="171450" indent="-17145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effectLst/>
                <a:latin typeface="Monaco" pitchFamily="2" charset="77"/>
              </a:rPr>
              <a:t>Supress</a:t>
            </a:r>
            <a:r>
              <a:rPr lang="en-US" baseline="0" dirty="0" smtClean="0">
                <a:solidFill>
                  <a:srgbClr val="000000"/>
                </a:solidFill>
                <a:effectLst/>
                <a:latin typeface="Monaco" pitchFamily="2" charset="77"/>
              </a:rPr>
              <a:t> beta/theta factor</a:t>
            </a:r>
            <a:endParaRPr lang="en-US" dirty="0" smtClean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C_i^t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(\frac{1}{n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nabla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(x^{t+1})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g_i^t</a:t>
            </a: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Maybe decrease details</a:t>
            </a:r>
          </a:p>
          <a:p>
            <a:pPr marL="171450" indent="-17145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effectLst/>
                <a:latin typeface="Monaco" pitchFamily="2" charset="77"/>
              </a:rPr>
              <a:t>Supress</a:t>
            </a:r>
            <a:r>
              <a:rPr lang="en-US" baseline="0" dirty="0" smtClean="0">
                <a:solidFill>
                  <a:srgbClr val="000000"/>
                </a:solidFill>
                <a:effectLst/>
                <a:latin typeface="Monaco" pitchFamily="2" charset="77"/>
              </a:rPr>
              <a:t> beta/theta factor</a:t>
            </a:r>
            <a:endParaRPr lang="en-US" dirty="0" smtClean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C_i^t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(\frac{1}{n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nabla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(x^{t+1})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g_i^t</a:t>
            </a: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Maybe decrease details</a:t>
            </a:r>
          </a:p>
          <a:p>
            <a:pPr marL="171450" indent="-17145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effectLst/>
                <a:latin typeface="Monaco" pitchFamily="2" charset="77"/>
              </a:rPr>
              <a:t>Supress</a:t>
            </a:r>
            <a:r>
              <a:rPr lang="en-US" baseline="0" dirty="0" smtClean="0">
                <a:solidFill>
                  <a:srgbClr val="000000"/>
                </a:solidFill>
                <a:effectLst/>
                <a:latin typeface="Monaco" pitchFamily="2" charset="77"/>
              </a:rPr>
              <a:t> beta/theta factor</a:t>
            </a:r>
            <a:endParaRPr lang="en-US" dirty="0" smtClean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C_i^t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(\frac{1}{n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nabla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(x^{t+1})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g_i^t</a:t>
            </a: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Maybe decrease details</a:t>
            </a:r>
          </a:p>
          <a:p>
            <a:pPr marL="171450" indent="-17145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effectLst/>
                <a:latin typeface="Monaco" pitchFamily="2" charset="77"/>
              </a:rPr>
              <a:t>Supress</a:t>
            </a:r>
            <a:r>
              <a:rPr lang="en-US" baseline="0" dirty="0" smtClean="0">
                <a:solidFill>
                  <a:srgbClr val="000000"/>
                </a:solidFill>
                <a:effectLst/>
                <a:latin typeface="Monaco" pitchFamily="2" charset="77"/>
              </a:rPr>
              <a:t> beta/theta factor</a:t>
            </a:r>
            <a:endParaRPr lang="en-US" dirty="0" smtClean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C_i^t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(\frac{1}{n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nabla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(x^{t+1})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g_i^t</a:t>
            </a: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Maybe decrease details</a:t>
            </a:r>
          </a:p>
          <a:p>
            <a:pPr marL="171450" indent="-17145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effectLst/>
                <a:latin typeface="Monaco" pitchFamily="2" charset="77"/>
              </a:rPr>
              <a:t>Supress</a:t>
            </a:r>
            <a:r>
              <a:rPr lang="en-US" baseline="0" dirty="0" smtClean="0">
                <a:solidFill>
                  <a:srgbClr val="000000"/>
                </a:solidFill>
                <a:effectLst/>
                <a:latin typeface="Monaco" pitchFamily="2" charset="77"/>
              </a:rPr>
              <a:t> beta/theta factor</a:t>
            </a:r>
            <a:endParaRPr lang="en-US" dirty="0" smtClean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C_i^t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(\frac{1}{n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nabla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(x^{t+1})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g_i^t</a:t>
            </a: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Maybe decrease details</a:t>
            </a:r>
          </a:p>
          <a:p>
            <a:pPr marL="171450" indent="-17145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effectLst/>
                <a:latin typeface="Monaco" pitchFamily="2" charset="77"/>
              </a:rPr>
              <a:t>Supress</a:t>
            </a:r>
            <a:r>
              <a:rPr lang="en-US" baseline="0" dirty="0" smtClean="0">
                <a:solidFill>
                  <a:srgbClr val="000000"/>
                </a:solidFill>
                <a:effectLst/>
                <a:latin typeface="Monaco" pitchFamily="2" charset="77"/>
              </a:rPr>
              <a:t> beta/theta factor</a:t>
            </a:r>
            <a:endParaRPr lang="en-US" dirty="0" smtClean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C_i^t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(\frac{1}{n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nabla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(x^{t+1})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g_i^t</a:t>
            </a: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Maybe decrease details</a:t>
            </a:r>
          </a:p>
          <a:p>
            <a:pPr marL="171450" indent="-17145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effectLst/>
                <a:latin typeface="Monaco" pitchFamily="2" charset="77"/>
              </a:rPr>
              <a:t>Supress</a:t>
            </a:r>
            <a:r>
              <a:rPr lang="en-US" baseline="0" dirty="0" smtClean="0">
                <a:solidFill>
                  <a:srgbClr val="000000"/>
                </a:solidFill>
                <a:effectLst/>
                <a:latin typeface="Monaco" pitchFamily="2" charset="77"/>
              </a:rPr>
              <a:t> beta/theta factor</a:t>
            </a:r>
            <a:endParaRPr lang="en-US" dirty="0" smtClean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C_i^t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(\frac{1}{n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nabla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f_i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(x^{t+1}) -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g_i^t</a:t>
            </a: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Maybe decrease details</a:t>
            </a:r>
          </a:p>
          <a:p>
            <a:pPr marL="171450" indent="-171450">
              <a:buFontTx/>
              <a:buChar char="-"/>
            </a:pPr>
            <a:r>
              <a:rPr lang="en-US" dirty="0" err="1" smtClean="0">
                <a:solidFill>
                  <a:srgbClr val="000000"/>
                </a:solidFill>
                <a:effectLst/>
                <a:latin typeface="Monaco" pitchFamily="2" charset="77"/>
              </a:rPr>
              <a:t>Supress</a:t>
            </a:r>
            <a:r>
              <a:rPr lang="en-US" baseline="0" dirty="0" smtClean="0">
                <a:solidFill>
                  <a:srgbClr val="000000"/>
                </a:solidFill>
                <a:effectLst/>
                <a:latin typeface="Monaco" pitchFamily="2" charset="77"/>
              </a:rPr>
              <a:t> beta/theta factor</a:t>
            </a:r>
            <a:endParaRPr lang="en-US" dirty="0" smtClean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171450" indent="-171450">
              <a:buFontTx/>
              <a:buChar char="-"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pallete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Color is non-obvious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|\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mathbb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{E}_{(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x,y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\sim D}[F(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x;w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_{\rm erm}) \ne y] -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mathbb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{E}_{(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x,y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) \sim D}[F(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x;w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_{\rm rm}) \ne y] | \le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mathcal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{O} \left( \sqrt{\frac{VC(F)}{M}log(M/VC(F)) + \frac{1}{n}log(1/\delta)} \right</a:t>
            </a: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effectLst/>
                <a:latin typeface="Monaco" pitchFamily="2" charset="77"/>
              </a:rPr>
              <a:t>-   Certain minimal size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indent="0">
              <a:buFontTx/>
              <a:buNone/>
            </a:pPr>
            <a:r>
              <a:rPr lang="en-US" dirty="0" smtClean="0"/>
              <a:t>-   Replace \omega</a:t>
            </a:r>
            <a:r>
              <a:rPr lang="en-US" baseline="0" dirty="0" smtClean="0"/>
              <a:t> =&gt; “w”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45 minutes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Maximum contributions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Replace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971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971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AES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permutaiton</a:t>
            </a:r>
            <a:r>
              <a:rPr lang="en-US" baseline="0" dirty="0" smtClean="0"/>
              <a:t>, Grover’s search process can be a bit dangerous for AES because search space is reduced to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{N}</a:t>
            </a:r>
          </a:p>
          <a:p>
            <a:r>
              <a:rPr lang="en-US" baseline="0" dirty="0" smtClean="0"/>
              <a:t>CKKS – use LWE. </a:t>
            </a:r>
            <a:r>
              <a:rPr lang="en-US" dirty="0" err="1" smtClean="0"/>
              <a:t>Oded</a:t>
            </a:r>
            <a:r>
              <a:rPr lang="en-US" dirty="0" smtClean="0"/>
              <a:t> </a:t>
            </a:r>
            <a:r>
              <a:rPr lang="en-US" dirty="0" err="1" smtClean="0"/>
              <a:t>Regev</a:t>
            </a:r>
            <a:r>
              <a:rPr lang="en-US" dirty="0" smtClean="0"/>
              <a:t> has obtained a Gödel prize in 2018 for it.</a:t>
            </a:r>
            <a:r>
              <a:rPr lang="en-US" baseline="0" dirty="0" smtClean="0"/>
              <a:t> Find s for As + e = b for </a:t>
            </a:r>
            <a:r>
              <a:rPr lang="en-US" baseline="0" dirty="0" err="1" smtClean="0"/>
              <a:t>u.a.r</a:t>
            </a:r>
            <a:r>
              <a:rPr lang="en-US" baseline="0" dirty="0" smtClean="0"/>
              <a:t>. A and </a:t>
            </a:r>
            <a:r>
              <a:rPr lang="en-US" baseline="0" dirty="0" err="1" smtClean="0"/>
              <a:t>u.a.r</a:t>
            </a:r>
            <a:r>
              <a:rPr lang="en-US" baseline="0" dirty="0" smtClean="0"/>
              <a:t>. e (but small) is hard. Secrets: s and “e”. B and A are public.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pallete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Color is non-obvious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971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In face </a:t>
            </a:r>
            <a:r>
              <a:rPr lang="en-US" dirty="0" err="1" smtClean="0"/>
              <a:t>Polyak</a:t>
            </a:r>
            <a:r>
              <a:rPr lang="en-US" dirty="0" smtClean="0"/>
              <a:t>- </a:t>
            </a:r>
            <a:r>
              <a:rPr lang="en-US" dirty="0" err="1" smtClean="0"/>
              <a:t>Lojasiewicz</a:t>
            </a:r>
            <a:r>
              <a:rPr lang="en-US" dirty="0" smtClean="0"/>
              <a:t> inequality second bound is PL inequality</a:t>
            </a:r>
            <a:r>
              <a:rPr lang="en-US" baseline="0" dirty="0" smtClean="0"/>
              <a:t> on its own, but can be used to bound discrepancy in function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In face </a:t>
            </a:r>
            <a:r>
              <a:rPr lang="en-US" dirty="0" err="1" smtClean="0"/>
              <a:t>Polyak</a:t>
            </a:r>
            <a:r>
              <a:rPr lang="en-US" dirty="0" smtClean="0"/>
              <a:t>- </a:t>
            </a:r>
            <a:r>
              <a:rPr lang="en-US" dirty="0" err="1" smtClean="0"/>
              <a:t>Lojasiewicz</a:t>
            </a:r>
            <a:r>
              <a:rPr lang="en-US" dirty="0" smtClean="0"/>
              <a:t> inequality second bound is PL inequality</a:t>
            </a:r>
            <a:r>
              <a:rPr lang="en-US" baseline="0" dirty="0" smtClean="0"/>
              <a:t> on its own, but can be used to bound discrepancy in function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In face </a:t>
            </a:r>
            <a:r>
              <a:rPr lang="en-US" dirty="0" err="1" smtClean="0"/>
              <a:t>Polyak</a:t>
            </a:r>
            <a:r>
              <a:rPr lang="en-US" dirty="0" smtClean="0"/>
              <a:t>- </a:t>
            </a:r>
            <a:r>
              <a:rPr lang="en-US" dirty="0" err="1" smtClean="0"/>
              <a:t>Lojasiewicz</a:t>
            </a:r>
            <a:r>
              <a:rPr lang="en-US" dirty="0" smtClean="0"/>
              <a:t> inequality second bound is PL inequality</a:t>
            </a:r>
            <a:r>
              <a:rPr lang="en-US" baseline="0" dirty="0" smtClean="0"/>
              <a:t> on its own, but can be used to bound discrepancy in function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In face </a:t>
            </a:r>
            <a:r>
              <a:rPr lang="en-US" dirty="0" err="1" smtClean="0"/>
              <a:t>Polyak</a:t>
            </a:r>
            <a:r>
              <a:rPr lang="en-US" dirty="0" smtClean="0"/>
              <a:t>- </a:t>
            </a:r>
            <a:r>
              <a:rPr lang="en-US" dirty="0" err="1" smtClean="0"/>
              <a:t>Lojasiewicz</a:t>
            </a:r>
            <a:r>
              <a:rPr lang="en-US" dirty="0" smtClean="0"/>
              <a:t> inequality second bound is PL inequality</a:t>
            </a:r>
            <a:r>
              <a:rPr lang="en-US" baseline="0" dirty="0" smtClean="0"/>
              <a:t> on its own, but can be used to bound discrepancy in function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pallete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Color is non-obvious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971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pallete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Color is non-obvious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r>
              <a:rPr lang="en-US" dirty="0" smtClean="0"/>
              <a:t>Alg.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Pseudocode</a:t>
            </a:r>
            <a:endParaRPr lang="en-US" baseline="0" dirty="0" smtClean="0"/>
          </a:p>
          <a:p>
            <a:pPr marL="171450" indent="-171450" algn="l">
              <a:buFontTx/>
              <a:buChar char="-"/>
            </a:pPr>
            <a:r>
              <a:rPr lang="en-US" baseline="0" dirty="0" smtClean="0"/>
              <a:t>Fonts</a:t>
            </a:r>
          </a:p>
          <a:p>
            <a:pPr marL="171450" indent="-171450" algn="l">
              <a:buFontTx/>
              <a:buChar char="-"/>
            </a:pPr>
            <a:r>
              <a:rPr lang="en-US" baseline="0" dirty="0" err="1" smtClean="0"/>
              <a:t>Fotoes</a:t>
            </a:r>
            <a:endParaRPr lang="en-US" baseline="0" dirty="0" smtClean="0"/>
          </a:p>
          <a:p>
            <a:pPr marL="171450" indent="-171450" algn="l">
              <a:buFontTx/>
              <a:buChar char="-"/>
            </a:pPr>
            <a:r>
              <a:rPr lang="en-US" baseline="0" dirty="0" smtClean="0"/>
              <a:t>Remove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9002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Tx/>
              <a:buChar char="-"/>
            </a:pPr>
            <a:r>
              <a:rPr lang="en-US" dirty="0" smtClean="0"/>
              <a:t>Alg.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Pseudocode</a:t>
            </a:r>
            <a:endParaRPr lang="en-US" baseline="0" dirty="0" smtClean="0"/>
          </a:p>
          <a:p>
            <a:pPr marL="171450" indent="-171450" algn="l">
              <a:buFontTx/>
              <a:buChar char="-"/>
            </a:pPr>
            <a:r>
              <a:rPr lang="en-US" baseline="0" dirty="0" smtClean="0"/>
              <a:t>Fonts</a:t>
            </a:r>
          </a:p>
          <a:p>
            <a:pPr marL="171450" indent="-171450" algn="l">
              <a:buFontTx/>
              <a:buChar char="-"/>
            </a:pPr>
            <a:r>
              <a:rPr lang="en-US" baseline="0" dirty="0" err="1" smtClean="0"/>
              <a:t>Fotoes</a:t>
            </a:r>
            <a:endParaRPr lang="en-US" baseline="0" dirty="0" smtClean="0"/>
          </a:p>
          <a:p>
            <a:pPr marL="171450" indent="-171450" algn="l">
              <a:buFontTx/>
              <a:buChar char="-"/>
            </a:pPr>
            <a:r>
              <a:rPr lang="en-US" baseline="0" dirty="0" smtClean="0"/>
              <a:t>Remove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\</a:t>
            </a:r>
            <a:r>
              <a:rPr lang="en-US" dirty="0" err="1" smtClean="0"/>
              <a:t>documentclass</a:t>
            </a:r>
            <a:r>
              <a:rPr lang="en-US" dirty="0" smtClean="0"/>
              <a:t>{article}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usepackage</a:t>
            </a:r>
            <a:r>
              <a:rPr lang="en-US" dirty="0" smtClean="0"/>
              <a:t>{</a:t>
            </a:r>
            <a:r>
              <a:rPr lang="en-US" dirty="0" err="1" smtClean="0"/>
              <a:t>amsmath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usepackage</a:t>
            </a:r>
            <a:r>
              <a:rPr lang="en-US" dirty="0" smtClean="0"/>
              <a:t>{</a:t>
            </a:r>
            <a:r>
              <a:rPr lang="en-US" dirty="0" err="1" smtClean="0"/>
              <a:t>amssymb</a:t>
            </a:r>
            <a:r>
              <a:rPr lang="en-US" dirty="0" smtClean="0"/>
              <a:t>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pagestyle</a:t>
            </a:r>
            <a:r>
              <a:rPr lang="en-US" dirty="0" smtClean="0"/>
              <a:t>{empty}</a:t>
            </a:r>
          </a:p>
          <a:p>
            <a:r>
              <a:rPr lang="en-US" dirty="0" smtClean="0"/>
              <a:t>\begin{document}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\(\Omega \) is the probability sample space. Let \( S : a_1 \times \</a:t>
            </a:r>
            <a:r>
              <a:rPr lang="en-US" dirty="0" err="1" smtClean="0"/>
              <a:t>cdots</a:t>
            </a:r>
            <a:r>
              <a:rPr lang="en-US" dirty="0" smtClean="0"/>
              <a:t> \times </a:t>
            </a:r>
            <a:r>
              <a:rPr lang="en-US" dirty="0" err="1" smtClean="0"/>
              <a:t>a_n</a:t>
            </a:r>
            <a:r>
              <a:rPr lang="en-US" dirty="0" smtClean="0"/>
              <a:t> \</a:t>
            </a:r>
            <a:r>
              <a:rPr lang="en-US" dirty="0" err="1" smtClean="0"/>
              <a:t>cdots</a:t>
            </a:r>
            <a:r>
              <a:rPr lang="en-US" dirty="0" smtClean="0"/>
              <a:t> \Omega \</a:t>
            </a:r>
            <a:r>
              <a:rPr lang="en-US" dirty="0" err="1" smtClean="0"/>
              <a:t>xrightarrow</a:t>
            </a:r>
            <a:r>
              <a:rPr lang="en-US" dirty="0" smtClean="0"/>
              <a:t>{} m \) with the following properties:</a:t>
            </a:r>
          </a:p>
          <a:p>
            <a:endParaRPr lang="en-US" dirty="0" smtClean="0"/>
          </a:p>
          <a:p>
            <a:r>
              <a:rPr lang="en-US" dirty="0" smtClean="0"/>
              <a:t>\begin{enumerate}</a:t>
            </a:r>
          </a:p>
          <a:p>
            <a:r>
              <a:rPr lang="en-US" dirty="0" smtClean="0"/>
              <a:t>\item $\</a:t>
            </a:r>
            <a:r>
              <a:rPr lang="en-US" dirty="0" err="1" smtClean="0"/>
              <a:t>mathbb</a:t>
            </a:r>
            <a:r>
              <a:rPr lang="en-US" dirty="0" smtClean="0"/>
              <a:t>{E}_w[S(\</a:t>
            </a:r>
            <a:r>
              <a:rPr lang="en-US" dirty="0" err="1" smtClean="0"/>
              <a:t>cdot</a:t>
            </a:r>
            <a:r>
              <a:rPr lang="en-US" dirty="0" smtClean="0"/>
              <a:t>)] = \</a:t>
            </a:r>
            <a:r>
              <a:rPr lang="en-US" dirty="0" err="1" smtClean="0"/>
              <a:t>frac</a:t>
            </a:r>
            <a:r>
              <a:rPr lang="en-US" dirty="0" smtClean="0"/>
              <a:t>{1}{n} \sum_{i=1}^n </a:t>
            </a:r>
            <a:r>
              <a:rPr lang="en-US" dirty="0" err="1" smtClean="0"/>
              <a:t>a_i</a:t>
            </a:r>
            <a:r>
              <a:rPr lang="en-US" dirty="0" smtClean="0"/>
              <a:t>$</a:t>
            </a:r>
          </a:p>
          <a:p>
            <a:r>
              <a:rPr lang="en-US" dirty="0" smtClean="0"/>
              <a:t>\item $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mathbb</a:t>
            </a:r>
            <a:r>
              <a:rPr lang="en-US" dirty="0" smtClean="0"/>
              <a:t>{E}_w \left[ \| S(\</a:t>
            </a:r>
            <a:r>
              <a:rPr lang="en-US" dirty="0" err="1" smtClean="0"/>
              <a:t>cdot</a:t>
            </a:r>
            <a:r>
              <a:rPr lang="en-US" dirty="0" smtClean="0"/>
              <a:t>) - \</a:t>
            </a:r>
            <a:r>
              <a:rPr lang="en-US" dirty="0" err="1" smtClean="0"/>
              <a:t>frac</a:t>
            </a:r>
            <a:r>
              <a:rPr lang="en-US" dirty="0" smtClean="0"/>
              <a:t>{1}{n} \sum_{i=1}^n </a:t>
            </a:r>
            <a:r>
              <a:rPr lang="en-US" dirty="0" err="1" smtClean="0"/>
              <a:t>a_i</a:t>
            </a:r>
            <a:r>
              <a:rPr lang="en-US" dirty="0" smtClean="0"/>
              <a:t> \|^2 \right] = \</a:t>
            </a:r>
            <a:r>
              <a:rPr lang="en-US" dirty="0" err="1" smtClean="0"/>
              <a:t>frac</a:t>
            </a:r>
            <a:r>
              <a:rPr lang="en-US" dirty="0" smtClean="0"/>
              <a:t>{A}{n} \sum_{i=1}^n \left( \</a:t>
            </a:r>
            <a:r>
              <a:rPr lang="en-US" dirty="0" err="1" smtClean="0"/>
              <a:t>frac</a:t>
            </a:r>
            <a:r>
              <a:rPr lang="en-US" dirty="0" smtClean="0"/>
              <a:t>{1}{n </a:t>
            </a:r>
            <a:r>
              <a:rPr lang="en-US" dirty="0" err="1" smtClean="0"/>
              <a:t>w_i</a:t>
            </a:r>
            <a:r>
              <a:rPr lang="en-US" dirty="0" smtClean="0"/>
              <a:t>} \|</a:t>
            </a:r>
            <a:r>
              <a:rPr lang="en-US" dirty="0" err="1" smtClean="0"/>
              <a:t>a_i</a:t>
            </a:r>
            <a:r>
              <a:rPr lang="en-US" dirty="0" smtClean="0"/>
              <a:t>\|^2 \right) - B \| \</a:t>
            </a:r>
            <a:r>
              <a:rPr lang="en-US" dirty="0" err="1" smtClean="0"/>
              <a:t>frac</a:t>
            </a:r>
            <a:r>
              <a:rPr lang="en-US" dirty="0" smtClean="0"/>
              <a:t>{1}{n} \sum_{i=1}^n </a:t>
            </a:r>
            <a:r>
              <a:rPr lang="en-US" dirty="0" err="1" smtClean="0"/>
              <a:t>a_i</a:t>
            </a:r>
            <a:r>
              <a:rPr lang="en-US" dirty="0" smtClean="0"/>
              <a:t> \|^2</a:t>
            </a:r>
          </a:p>
          <a:p>
            <a:r>
              <a:rPr lang="en-US" dirty="0" smtClean="0"/>
              <a:t>$</a:t>
            </a:r>
          </a:p>
          <a:p>
            <a:r>
              <a:rPr lang="en-US" dirty="0" smtClean="0"/>
              <a:t>\end{enumerate}</a:t>
            </a:r>
          </a:p>
          <a:p>
            <a:endParaRPr lang="en-US" dirty="0" smtClean="0"/>
          </a:p>
          <a:p>
            <a:r>
              <a:rPr lang="en-US" dirty="0" smtClean="0"/>
              <a:t>In the paper, we provide several sampling strategies that satisfy the above conditions. The sampling algorithm determines the parameters: \( A \), \( B \), and \( </a:t>
            </a:r>
            <a:r>
              <a:rPr lang="en-US" dirty="0" err="1" smtClean="0"/>
              <a:t>w_i</a:t>
            </a:r>
            <a:r>
              <a:rPr lang="en-US" dirty="0" smtClean="0"/>
              <a:t> \).</a:t>
            </a:r>
          </a:p>
          <a:p>
            <a:endParaRPr lang="en-US" dirty="0" smtClean="0"/>
          </a:p>
          <a:p>
            <a:r>
              <a:rPr lang="en-US" dirty="0" smtClean="0"/>
              <a:t>Next, with respect to the weighting \( </a:t>
            </a:r>
            <a:r>
              <a:rPr lang="en-US" dirty="0" err="1" smtClean="0"/>
              <a:t>w_i</a:t>
            </a:r>
            <a:r>
              <a:rPr lang="en-US" dirty="0" smtClean="0"/>
              <a:t> \), we require to estimate the constants \( L_{+,w} \) and \( L_{\</a:t>
            </a:r>
            <a:r>
              <a:rPr lang="en-US" dirty="0" err="1" smtClean="0"/>
              <a:t>pm,w</a:t>
            </a:r>
            <a:r>
              <a:rPr lang="en-US" dirty="0" smtClean="0"/>
              <a:t>} \):</a:t>
            </a:r>
          </a:p>
          <a:p>
            <a:endParaRPr lang="en-US" dirty="0" smtClean="0"/>
          </a:p>
          <a:p>
            <a:r>
              <a:rPr lang="en-US" dirty="0" smtClean="0"/>
              <a:t>\begin{enumerate}</a:t>
            </a:r>
          </a:p>
          <a:p>
            <a:endParaRPr lang="en-US" dirty="0" smtClean="0"/>
          </a:p>
          <a:p>
            <a:r>
              <a:rPr lang="en-US" dirty="0" smtClean="0"/>
              <a:t>\item $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{1}{n} \sum_{i=1}^n \</a:t>
            </a:r>
            <a:r>
              <a:rPr lang="en-US" dirty="0" err="1" smtClean="0"/>
              <a:t>frac</a:t>
            </a:r>
            <a:r>
              <a:rPr lang="en-US" dirty="0" smtClean="0"/>
              <a:t>{1}{n </a:t>
            </a:r>
            <a:r>
              <a:rPr lang="en-US" dirty="0" err="1" smtClean="0"/>
              <a:t>w_i</a:t>
            </a:r>
            <a:r>
              <a:rPr lang="en-US" dirty="0" smtClean="0"/>
              <a:t>} \| \</a:t>
            </a:r>
            <a:r>
              <a:rPr lang="en-US" dirty="0" err="1" smtClean="0"/>
              <a:t>nabla</a:t>
            </a:r>
            <a:r>
              <a:rPr lang="en-US" dirty="0" smtClean="0"/>
              <a:t> </a:t>
            </a:r>
            <a:r>
              <a:rPr lang="en-US" dirty="0" err="1" smtClean="0"/>
              <a:t>f_i</a:t>
            </a:r>
            <a:r>
              <a:rPr lang="en-US" dirty="0" smtClean="0"/>
              <a:t>(x) - \</a:t>
            </a:r>
            <a:r>
              <a:rPr lang="en-US" dirty="0" err="1" smtClean="0"/>
              <a:t>nabla</a:t>
            </a:r>
            <a:r>
              <a:rPr lang="en-US" dirty="0" smtClean="0"/>
              <a:t> </a:t>
            </a:r>
            <a:r>
              <a:rPr lang="en-US" dirty="0" err="1" smtClean="0"/>
              <a:t>f_i</a:t>
            </a:r>
            <a:r>
              <a:rPr lang="en-US" dirty="0" smtClean="0"/>
              <a:t>(y) \|^2 \</a:t>
            </a:r>
            <a:r>
              <a:rPr lang="en-US" dirty="0" err="1" smtClean="0"/>
              <a:t>leq</a:t>
            </a:r>
            <a:r>
              <a:rPr lang="en-US" dirty="0" smtClean="0"/>
              <a:t> L_{+,w}^2 \|x - y\|^2 </a:t>
            </a:r>
          </a:p>
          <a:p>
            <a:r>
              <a:rPr lang="en-US" dirty="0" smtClean="0"/>
              <a:t>$</a:t>
            </a:r>
          </a:p>
          <a:p>
            <a:endParaRPr lang="en-US" dirty="0" smtClean="0"/>
          </a:p>
          <a:p>
            <a:r>
              <a:rPr lang="en-US" dirty="0" smtClean="0"/>
              <a:t>\item $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{1}{n} \sum_{i=1}^n \</a:t>
            </a:r>
            <a:r>
              <a:rPr lang="en-US" dirty="0" err="1" smtClean="0"/>
              <a:t>frac</a:t>
            </a:r>
            <a:r>
              <a:rPr lang="en-US" dirty="0" smtClean="0"/>
              <a:t>{1}{n </a:t>
            </a:r>
            <a:r>
              <a:rPr lang="en-US" dirty="0" err="1" smtClean="0"/>
              <a:t>w_i</a:t>
            </a:r>
            <a:r>
              <a:rPr lang="en-US" dirty="0" smtClean="0"/>
              <a:t>} \left( \| \</a:t>
            </a:r>
            <a:r>
              <a:rPr lang="en-US" dirty="0" err="1" smtClean="0"/>
              <a:t>nabla</a:t>
            </a:r>
            <a:r>
              <a:rPr lang="en-US" dirty="0" smtClean="0"/>
              <a:t> </a:t>
            </a:r>
            <a:r>
              <a:rPr lang="en-US" dirty="0" err="1" smtClean="0"/>
              <a:t>f_i</a:t>
            </a:r>
            <a:r>
              <a:rPr lang="en-US" dirty="0" smtClean="0"/>
              <a:t>(x) - \</a:t>
            </a:r>
            <a:r>
              <a:rPr lang="en-US" dirty="0" err="1" smtClean="0"/>
              <a:t>nabla</a:t>
            </a:r>
            <a:r>
              <a:rPr lang="en-US" dirty="0" smtClean="0"/>
              <a:t> </a:t>
            </a:r>
            <a:r>
              <a:rPr lang="en-US" dirty="0" err="1" smtClean="0"/>
              <a:t>f_i</a:t>
            </a:r>
            <a:r>
              <a:rPr lang="en-US" dirty="0" smtClean="0"/>
              <a:t>(y) \|^2 - \| \</a:t>
            </a:r>
            <a:r>
              <a:rPr lang="en-US" dirty="0" err="1" smtClean="0"/>
              <a:t>nabla</a:t>
            </a:r>
            <a:r>
              <a:rPr lang="en-US" dirty="0" smtClean="0"/>
              <a:t> f(x) - \</a:t>
            </a:r>
            <a:r>
              <a:rPr lang="en-US" dirty="0" err="1" smtClean="0"/>
              <a:t>nabla</a:t>
            </a:r>
            <a:r>
              <a:rPr lang="en-US" dirty="0" smtClean="0"/>
              <a:t> f(y) \|^2 \right) \</a:t>
            </a:r>
            <a:r>
              <a:rPr lang="en-US" dirty="0" err="1" smtClean="0"/>
              <a:t>leq</a:t>
            </a:r>
            <a:r>
              <a:rPr lang="en-US" dirty="0" smtClean="0"/>
              <a:t> L_{\</a:t>
            </a:r>
            <a:r>
              <a:rPr lang="en-US" dirty="0" err="1" smtClean="0"/>
              <a:t>pm,w</a:t>
            </a:r>
            <a:r>
              <a:rPr lang="en-US" dirty="0" smtClean="0"/>
              <a:t>}^2 \|x - y\|^2</a:t>
            </a:r>
          </a:p>
          <a:p>
            <a:r>
              <a:rPr lang="en-US" dirty="0" smtClean="0"/>
              <a:t>$</a:t>
            </a:r>
          </a:p>
          <a:p>
            <a:r>
              <a:rPr lang="en-US" dirty="0" smtClean="0"/>
              <a:t>\end{enumerate}</a:t>
            </a:r>
          </a:p>
          <a:p>
            <a:endParaRPr lang="en-US" dirty="0" smtClean="0"/>
          </a:p>
          <a:p>
            <a:r>
              <a:rPr lang="en-US" dirty="0" smtClean="0"/>
              <a:t>\end{document}</a:t>
            </a:r>
          </a:p>
          <a:p>
            <a:endParaRPr lang="en-US" dirty="0" smtClean="0"/>
          </a:p>
          <a:p>
            <a:r>
              <a:rPr lang="en-US" dirty="0" smtClean="0"/>
              <a:t>%======================================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\</a:t>
            </a:r>
            <a:r>
              <a:rPr lang="en-US" dirty="0" err="1" smtClean="0"/>
              <a:t>documentclass</a:t>
            </a:r>
            <a:r>
              <a:rPr lang="en-US" dirty="0" smtClean="0"/>
              <a:t>{article}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usepackage</a:t>
            </a:r>
            <a:r>
              <a:rPr lang="en-US" dirty="0" smtClean="0"/>
              <a:t>{</a:t>
            </a:r>
            <a:r>
              <a:rPr lang="en-US" dirty="0" err="1" smtClean="0"/>
              <a:t>amsmath</a:t>
            </a:r>
            <a:r>
              <a:rPr lang="en-US" dirty="0" smtClean="0"/>
              <a:t>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usepackage</a:t>
            </a:r>
            <a:r>
              <a:rPr lang="en-US" dirty="0" smtClean="0"/>
              <a:t>{</a:t>
            </a:r>
            <a:r>
              <a:rPr lang="en-US" dirty="0" err="1" smtClean="0"/>
              <a:t>amssymb</a:t>
            </a:r>
            <a:r>
              <a:rPr lang="en-US" dirty="0" smtClean="0"/>
              <a:t>}</a:t>
            </a:r>
          </a:p>
          <a:p>
            <a:r>
              <a:rPr lang="en-US" dirty="0" smtClean="0"/>
              <a:t>\</a:t>
            </a:r>
            <a:r>
              <a:rPr lang="en-US" dirty="0" err="1" smtClean="0"/>
              <a:t>pagestyle</a:t>
            </a:r>
            <a:r>
              <a:rPr lang="en-US" dirty="0" smtClean="0"/>
              <a:t>{empty}</a:t>
            </a:r>
          </a:p>
          <a:p>
            <a:r>
              <a:rPr lang="en-US" dirty="0" smtClean="0"/>
              <a:t>\begin{document}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Our Theory for Single Gradient Oracles:</a:t>
            </a:r>
          </a:p>
          <a:p>
            <a:r>
              <a:rPr lang="en-US" dirty="0" smtClean="0"/>
              <a:t>\[</a:t>
            </a:r>
          </a:p>
          <a:p>
            <a:r>
              <a:rPr lang="en-US" dirty="0" smtClean="0"/>
              <a:t>N = \</a:t>
            </a:r>
            <a:r>
              <a:rPr lang="en-US" dirty="0" err="1" smtClean="0"/>
              <a:t>mathcal</a:t>
            </a:r>
            <a:r>
              <a:rPr lang="en-US" dirty="0" smtClean="0"/>
              <a:t>{O}\left( n + \</a:t>
            </a:r>
            <a:r>
              <a:rPr lang="en-US" dirty="0" err="1" smtClean="0"/>
              <a:t>frac</a:t>
            </a:r>
            <a:r>
              <a:rPr lang="en-US" dirty="0" smtClean="0"/>
              <a:t>{\Delta_0}{\epsilon^2} \</a:t>
            </a:r>
            <a:r>
              <a:rPr lang="en-US" dirty="0" err="1" smtClean="0"/>
              <a:t>cdot</a:t>
            </a:r>
            <a:r>
              <a:rPr lang="en-US" dirty="0" smtClean="0"/>
              <a:t> |S| \left( L_{-} + \</a:t>
            </a:r>
            <a:r>
              <a:rPr lang="en-US" dirty="0" err="1" smtClean="0"/>
              <a:t>sqrt</a:t>
            </a:r>
            <a:r>
              <a:rPr lang="en-US" dirty="0" smtClean="0"/>
              <a:t>{\</a:t>
            </a:r>
            <a:r>
              <a:rPr lang="en-US" dirty="0" err="1" smtClean="0"/>
              <a:t>frac</a:t>
            </a:r>
            <a:r>
              <a:rPr lang="en-US" dirty="0" smtClean="0"/>
              <a:t>{n}{|S|} ( (A - B) L_{+,w}^2 + B L_{\</a:t>
            </a:r>
            <a:r>
              <a:rPr lang="en-US" dirty="0" err="1" smtClean="0"/>
              <a:t>pm,w</a:t>
            </a:r>
            <a:r>
              <a:rPr lang="en-US" dirty="0" smtClean="0"/>
              <a:t>}^2) } \right) \right)</a:t>
            </a:r>
          </a:p>
          <a:p>
            <a:r>
              <a:rPr lang="en-US" dirty="0" smtClean="0"/>
              <a:t>\]</a:t>
            </a:r>
          </a:p>
          <a:p>
            <a:endParaRPr lang="en-US" dirty="0" smtClean="0"/>
          </a:p>
          <a:p>
            <a:r>
              <a:rPr lang="en-US" dirty="0" smtClean="0"/>
              <a:t>Original PAGE Analysis:</a:t>
            </a:r>
          </a:p>
          <a:p>
            <a:endParaRPr lang="en-US" dirty="0" smtClean="0"/>
          </a:p>
          <a:p>
            <a:r>
              <a:rPr lang="en-US" dirty="0" smtClean="0"/>
              <a:t>\[</a:t>
            </a:r>
          </a:p>
          <a:p>
            <a:r>
              <a:rPr lang="en-US" dirty="0" smtClean="0"/>
              <a:t>N_{\text{</a:t>
            </a:r>
            <a:r>
              <a:rPr lang="en-US" dirty="0" err="1" smtClean="0"/>
              <a:t>orig</a:t>
            </a:r>
            <a:r>
              <a:rPr lang="en-US" dirty="0" smtClean="0"/>
              <a:t>}} = \</a:t>
            </a:r>
            <a:r>
              <a:rPr lang="en-US" dirty="0" err="1" smtClean="0"/>
              <a:t>mathcal</a:t>
            </a:r>
            <a:r>
              <a:rPr lang="en-US" dirty="0" smtClean="0"/>
              <a:t>{O} \left( n + \</a:t>
            </a:r>
            <a:r>
              <a:rPr lang="en-US" dirty="0" err="1" smtClean="0"/>
              <a:t>frac</a:t>
            </a:r>
            <a:r>
              <a:rPr lang="en-US" dirty="0" smtClean="0"/>
              <a:t>{\Delta_0}{\epsilon^2} \</a:t>
            </a:r>
            <a:r>
              <a:rPr lang="en-US" dirty="0" err="1" smtClean="0"/>
              <a:t>cdot</a:t>
            </a:r>
            <a:r>
              <a:rPr lang="en-US" dirty="0" smtClean="0"/>
              <a:t> \left( L_{-} + \</a:t>
            </a:r>
            <a:r>
              <a:rPr lang="en-US" dirty="0" err="1" smtClean="0"/>
              <a:t>sqrt</a:t>
            </a:r>
            <a:r>
              <a:rPr lang="en-US" dirty="0" smtClean="0"/>
              <a:t>{n} L_{+} \right) \right)</a:t>
            </a:r>
          </a:p>
          <a:p>
            <a:r>
              <a:rPr lang="en-US" dirty="0" smtClean="0"/>
              <a:t>\]</a:t>
            </a:r>
          </a:p>
          <a:p>
            <a:endParaRPr lang="en-US" dirty="0" smtClean="0"/>
          </a:p>
          <a:p>
            <a:r>
              <a:rPr lang="en-US" dirty="0" smtClean="0"/>
              <a:t>Improved Original PAGE Analysis:</a:t>
            </a:r>
          </a:p>
          <a:p>
            <a:endParaRPr lang="en-US" dirty="0" smtClean="0"/>
          </a:p>
          <a:p>
            <a:r>
              <a:rPr lang="en-US" dirty="0" smtClean="0"/>
              <a:t>\[</a:t>
            </a:r>
          </a:p>
          <a:p>
            <a:r>
              <a:rPr lang="en-US" dirty="0" smtClean="0"/>
              <a:t>N_{\text{improved}} = \</a:t>
            </a:r>
            <a:r>
              <a:rPr lang="en-US" dirty="0" err="1" smtClean="0"/>
              <a:t>mathcal</a:t>
            </a:r>
            <a:r>
              <a:rPr lang="en-US" dirty="0" smtClean="0"/>
              <a:t>{O} \left( n + \</a:t>
            </a:r>
            <a:r>
              <a:rPr lang="en-US" dirty="0" err="1" smtClean="0"/>
              <a:t>frac</a:t>
            </a:r>
            <a:r>
              <a:rPr lang="en-US" dirty="0" smtClean="0"/>
              <a:t>{\Delta_0}{\epsilon^2} \</a:t>
            </a:r>
            <a:r>
              <a:rPr lang="en-US" dirty="0" err="1" smtClean="0"/>
              <a:t>cdot</a:t>
            </a:r>
            <a:r>
              <a:rPr lang="en-US" dirty="0" smtClean="0"/>
              <a:t> \left( 0 + \</a:t>
            </a:r>
            <a:r>
              <a:rPr lang="en-US" dirty="0" err="1" smtClean="0"/>
              <a:t>sqrt</a:t>
            </a:r>
            <a:r>
              <a:rPr lang="en-US" dirty="0" smtClean="0"/>
              <a:t>{n} L_{+} \right) \right)</a:t>
            </a:r>
          </a:p>
          <a:p>
            <a:r>
              <a:rPr lang="en-US" dirty="0" smtClean="0"/>
              <a:t>\]</a:t>
            </a:r>
          </a:p>
          <a:p>
            <a:endParaRPr lang="en-US" dirty="0" smtClean="0"/>
          </a:p>
          <a:p>
            <a:r>
              <a:rPr lang="en-US" dirty="0" smtClean="0"/>
              <a:t>Important Sampling in PAGE:</a:t>
            </a:r>
          </a:p>
          <a:p>
            <a:endParaRPr lang="en-US" dirty="0" smtClean="0"/>
          </a:p>
          <a:p>
            <a:r>
              <a:rPr lang="en-US" dirty="0" smtClean="0"/>
              <a:t>\[</a:t>
            </a:r>
          </a:p>
          <a:p>
            <a:r>
              <a:rPr lang="en-US" dirty="0" smtClean="0"/>
              <a:t>N_{\text{important-sampling}} = \</a:t>
            </a:r>
            <a:r>
              <a:rPr lang="en-US" dirty="0" err="1" smtClean="0"/>
              <a:t>mathcal</a:t>
            </a:r>
            <a:r>
              <a:rPr lang="en-US" dirty="0" smtClean="0"/>
              <a:t>{O} \left( n + \</a:t>
            </a:r>
            <a:r>
              <a:rPr lang="en-US" dirty="0" err="1" smtClean="0"/>
              <a:t>frac</a:t>
            </a:r>
            <a:r>
              <a:rPr lang="en-US" dirty="0" smtClean="0"/>
              <a:t>{\Delta_0}{\epsilon^2} \</a:t>
            </a:r>
            <a:r>
              <a:rPr lang="en-US" dirty="0" err="1" smtClean="0"/>
              <a:t>cdot</a:t>
            </a:r>
            <a:r>
              <a:rPr lang="en-US" dirty="0" smtClean="0"/>
              <a:t> \tau \</a:t>
            </a:r>
            <a:r>
              <a:rPr lang="en-US" dirty="0" err="1" smtClean="0"/>
              <a:t>cdot</a:t>
            </a:r>
            <a:r>
              <a:rPr lang="en-US" dirty="0" smtClean="0"/>
              <a:t> \left( L_{-} + \</a:t>
            </a:r>
            <a:r>
              <a:rPr lang="en-US" dirty="0" err="1" smtClean="0"/>
              <a:t>sqrt</a:t>
            </a:r>
            <a:r>
              <a:rPr lang="en-US" dirty="0" smtClean="0"/>
              <a:t>{\</a:t>
            </a:r>
            <a:r>
              <a:rPr lang="en-US" dirty="0" err="1" smtClean="0"/>
              <a:t>frac</a:t>
            </a:r>
            <a:r>
              <a:rPr lang="en-US" dirty="0" smtClean="0"/>
              <a:t>{n}{\tau}} L_{\</a:t>
            </a:r>
            <a:r>
              <a:rPr lang="en-US" dirty="0" err="1" smtClean="0"/>
              <a:t>pm,w</a:t>
            </a:r>
            <a:r>
              <a:rPr lang="en-US" dirty="0" smtClean="0"/>
              <a:t>} \right) \right)</a:t>
            </a:r>
          </a:p>
          <a:p>
            <a:r>
              <a:rPr lang="en-US" dirty="0" smtClean="0"/>
              <a:t>\]</a:t>
            </a:r>
          </a:p>
          <a:p>
            <a:endParaRPr lang="en-US" dirty="0" smtClean="0"/>
          </a:p>
          <a:p>
            <a:r>
              <a:rPr lang="en-US" dirty="0" smtClean="0"/>
              <a:t>\end{document}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340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08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9715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9813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077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96749-FDCE-D249-B058-7727A153317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9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9F93BF-BA46-2A4D-BDBB-40E30722BD46}"/>
              </a:ext>
            </a:extLst>
          </p:cNvPr>
          <p:cNvSpPr txBox="1"/>
          <p:nvPr userDrawn="1"/>
        </p:nvSpPr>
        <p:spPr>
          <a:xfrm>
            <a:off x="4687410" y="163349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en-US" sz="3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 descr="cover darkwer cover .png">
            <a:extLst>
              <a:ext uri="{FF2B5EF4-FFF2-40B4-BE49-F238E27FC236}">
                <a16:creationId xmlns:a16="http://schemas.microsoft.com/office/drawing/2014/main" xmlns="" id="{4429CED0-E2EB-DE49-B2E7-0F54DF018C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94C4AB6-1FFA-D64A-8370-950E957D9E15}"/>
              </a:ext>
            </a:extLst>
          </p:cNvPr>
          <p:cNvSpPr/>
          <p:nvPr userDrawn="1"/>
        </p:nvSpPr>
        <p:spPr>
          <a:xfrm>
            <a:off x="3983265" y="766925"/>
            <a:ext cx="4260648" cy="4062510"/>
          </a:xfrm>
          <a:prstGeom prst="ellipse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7123A1-41B7-0943-833F-D340A4CD8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204" y="1513858"/>
            <a:ext cx="3874770" cy="1903712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xmlns="" id="{19F2DBE9-9795-1342-AEAD-7A7CD4FBC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93753" y="4104278"/>
            <a:ext cx="282563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1027" name="Picture 3" descr="C:\Users\burla\Desktop\logo-whit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" y="448319"/>
            <a:ext cx="2716213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2781"/>
            <a:ext cx="8229600" cy="54268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594623"/>
            <a:ext cx="9144000" cy="548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xmlns="" id="{0843F5A7-30DB-B74C-ADE1-5D680066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7" y="4721580"/>
            <a:ext cx="288080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7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2" y="4636101"/>
            <a:ext cx="1549738" cy="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5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9A7D2CA8-C0FB-414B-A8D2-9D0CA549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7" y="4721580"/>
            <a:ext cx="288080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4" name="Picture 2" descr="C:\Users\burla\Desktop\1200px-KAUST_Logo.svg (1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31" y="4562878"/>
            <a:ext cx="1135415" cy="52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33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050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04787"/>
            <a:ext cx="3008313" cy="871538"/>
          </a:xfrm>
          <a:solidFill>
            <a:schemeClr val="tx1"/>
          </a:solidFill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04788"/>
            <a:ext cx="5111750" cy="4389835"/>
          </a:xfrm>
          <a:noFill/>
        </p:spPr>
        <p:txBody>
          <a:bodyPr/>
          <a:lstStyle>
            <a:lvl1pPr>
              <a:defRPr sz="3200">
                <a:latin typeface="Avenir Book"/>
                <a:cs typeface="Avenir Book"/>
              </a:defRPr>
            </a:lvl1pPr>
            <a:lvl2pPr>
              <a:defRPr sz="2800">
                <a:latin typeface="Avenir Book"/>
                <a:cs typeface="Avenir Book"/>
              </a:defRPr>
            </a:lvl2pPr>
            <a:lvl3pPr>
              <a:defRPr sz="2400">
                <a:latin typeface="Avenir Book"/>
                <a:cs typeface="Avenir Book"/>
              </a:defRPr>
            </a:lvl3pPr>
            <a:lvl4pPr>
              <a:defRPr sz="2000">
                <a:latin typeface="Avenir Book"/>
                <a:cs typeface="Avenir Book"/>
              </a:defRPr>
            </a:lvl4pPr>
            <a:lvl5pPr>
              <a:defRPr sz="2000">
                <a:latin typeface="Avenir Book"/>
                <a:cs typeface="Avenir Book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076326"/>
            <a:ext cx="3008313" cy="3518297"/>
          </a:xfrm>
          <a:noFill/>
        </p:spPr>
        <p:txBody>
          <a:bodyPr/>
          <a:lstStyle>
            <a:lvl1pPr marL="0" indent="0">
              <a:buNone/>
              <a:defRPr sz="1400">
                <a:latin typeface="Avenir Book"/>
                <a:cs typeface="Avenir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594623"/>
            <a:ext cx="9144000" cy="548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xmlns="" id="{9380D62F-CF0E-D040-8D50-414B0184B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7" y="4721580"/>
            <a:ext cx="288080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9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2" y="4636101"/>
            <a:ext cx="1549738" cy="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956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3439341"/>
            <a:ext cx="5486400" cy="425054"/>
          </a:xfrm>
        </p:spPr>
        <p:txBody>
          <a:bodyPr anchor="b"/>
          <a:lstStyle>
            <a:lvl1pPr algn="l">
              <a:defRPr sz="2000" b="1"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29847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386439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venir Book"/>
                <a:cs typeface="Avenir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594623"/>
            <a:ext cx="9144000" cy="548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xmlns="" id="{14A3D148-4425-F44F-9475-3F18C33D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5" y="4721580"/>
            <a:ext cx="2880805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9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2" y="4636101"/>
            <a:ext cx="1549738" cy="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228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897304"/>
            <a:ext cx="8229600" cy="3547695"/>
          </a:xfrm>
          <a:noFill/>
        </p:spPr>
        <p:txBody>
          <a:bodyPr vert="eaVert"/>
          <a:lstStyle>
            <a:lvl1pPr marL="0" indent="0">
              <a:buNone/>
              <a:defRPr>
                <a:latin typeface="Avenir Book"/>
                <a:cs typeface="Avenir Book"/>
              </a:defRPr>
            </a:lvl1pPr>
            <a:lvl2pPr>
              <a:defRPr>
                <a:latin typeface="Avenir Book"/>
                <a:cs typeface="Avenir Book"/>
              </a:defRPr>
            </a:lvl2pPr>
            <a:lvl3pPr>
              <a:defRPr>
                <a:latin typeface="Avenir Book"/>
                <a:cs typeface="Avenir Book"/>
              </a:defRPr>
            </a:lvl3pPr>
            <a:lvl4pPr>
              <a:defRPr>
                <a:latin typeface="Avenir Book"/>
                <a:cs typeface="Avenir Book"/>
              </a:defRPr>
            </a:lvl4pPr>
            <a:lvl5pPr>
              <a:defRPr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594623"/>
            <a:ext cx="9144000" cy="548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4253"/>
            <a:ext cx="9144000" cy="7533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5393"/>
            <a:ext cx="8229600" cy="73222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xmlns="" id="{7119E40F-52FA-7A4F-AA5C-40DE5162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7" y="4721580"/>
            <a:ext cx="288080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9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2" y="4636101"/>
            <a:ext cx="1549738" cy="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30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54780"/>
            <a:ext cx="7319108" cy="4192527"/>
          </a:xfrm>
          <a:noFill/>
        </p:spPr>
        <p:txBody>
          <a:bodyPr vert="eaVert"/>
          <a:lstStyle>
            <a:lvl1pPr>
              <a:defRPr>
                <a:latin typeface="Avenir Book"/>
                <a:cs typeface="Avenir Book"/>
              </a:defRPr>
            </a:lvl1pPr>
            <a:lvl2pPr>
              <a:defRPr>
                <a:latin typeface="Avenir Book"/>
                <a:cs typeface="Avenir Book"/>
              </a:defRPr>
            </a:lvl2pPr>
            <a:lvl3pPr>
              <a:defRPr>
                <a:latin typeface="Avenir Book"/>
                <a:cs typeface="Avenir Book"/>
              </a:defRPr>
            </a:lvl3pPr>
            <a:lvl4pPr>
              <a:defRPr>
                <a:latin typeface="Avenir Book"/>
                <a:cs typeface="Avenir Book"/>
              </a:defRPr>
            </a:lvl4pPr>
            <a:lvl5pPr>
              <a:defRPr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594623"/>
            <a:ext cx="9144000" cy="548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6275185" y="1725811"/>
            <a:ext cx="4594623" cy="1143001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 rot="5400000">
            <a:off x="6312599" y="1765323"/>
            <a:ext cx="45197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Avenir Black"/>
                <a:ea typeface="+mj-ea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BC2802BE-5F09-CA45-B449-FA76AA45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7" y="4721580"/>
            <a:ext cx="288080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8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2" y="4636101"/>
            <a:ext cx="1549738" cy="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28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I Visual Slide"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 userDrawn="1"/>
        </p:nvSpPr>
        <p:spPr>
          <a:xfrm>
            <a:off x="4481148" y="2769966"/>
            <a:ext cx="3264882" cy="1019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9F93BF-BA46-2A4D-BDBB-40E30722BD46}"/>
              </a:ext>
            </a:extLst>
          </p:cNvPr>
          <p:cNvSpPr txBox="1"/>
          <p:nvPr userDrawn="1"/>
        </p:nvSpPr>
        <p:spPr>
          <a:xfrm>
            <a:off x="4687410" y="163349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en-US" sz="3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pic>
        <p:nvPicPr>
          <p:cNvPr id="5" name="Picture 4" descr="cover darkwer cover .png">
            <a:extLst>
              <a:ext uri="{FF2B5EF4-FFF2-40B4-BE49-F238E27FC236}">
                <a16:creationId xmlns:a16="http://schemas.microsoft.com/office/drawing/2014/main" xmlns="" id="{4429CED0-E2EB-DE49-B2E7-0F54DF018C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960" y="963055"/>
            <a:ext cx="2752916" cy="86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968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3983265" y="766925"/>
            <a:ext cx="4260648" cy="4062510"/>
          </a:xfrm>
          <a:prstGeom prst="ellipse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4481148" y="2769966"/>
            <a:ext cx="3264882" cy="1019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xmlns="" id="{9ED46E24-5BEB-9744-A539-7A2222FFAD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93753" y="4104278"/>
            <a:ext cx="282563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EA3C9D2-45EF-CE47-8933-7B52D818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204" y="1513858"/>
            <a:ext cx="3874770" cy="1903712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>
                    <a:lumMod val="9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122" name="Picture 2" descr="C:\Users\burla\Desktop\1200px-KAUST_Logo.svg (1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52" y="171591"/>
            <a:ext cx="2426423" cy="112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510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2084883"/>
            <a:ext cx="9144000" cy="305861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rgbClr val="CCCCCC"/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rgbClr val="FFFFFF"/>
                </a:solidFill>
                <a:latin typeface="Avenir Book"/>
                <a:cs typeface="Avenir Book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xmlns="" id="{CA5231E4-8FC8-4D4C-A391-32C0A88E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7" y="4721580"/>
            <a:ext cx="288080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8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2" y="4636101"/>
            <a:ext cx="1549738" cy="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05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594623"/>
            <a:ext cx="9144000" cy="548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4534"/>
            <a:ext cx="8229600" cy="3476368"/>
          </a:xfrm>
          <a:noFill/>
        </p:spPr>
        <p:txBody>
          <a:bodyPr/>
          <a:lstStyle>
            <a:lvl1pPr>
              <a:defRPr>
                <a:latin typeface="Avenir Book"/>
                <a:cs typeface="Avenir Book"/>
              </a:defRPr>
            </a:lvl1pPr>
            <a:lvl2pPr marL="597600">
              <a:defRPr>
                <a:latin typeface="Avenir Book"/>
                <a:cs typeface="Avenir Book"/>
              </a:defRPr>
            </a:lvl2pPr>
            <a:lvl3pPr marL="856800">
              <a:defRPr>
                <a:latin typeface="Avenir Book"/>
                <a:cs typeface="Avenir Book"/>
              </a:defRPr>
            </a:lvl3pPr>
            <a:lvl4pPr marL="1098000">
              <a:defRPr>
                <a:latin typeface="Avenir Book"/>
                <a:cs typeface="Avenir Book"/>
              </a:defRPr>
            </a:lvl4pPr>
            <a:lvl5pPr marL="1303200">
              <a:defRPr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-9937"/>
            <a:ext cx="9144000" cy="7533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203"/>
            <a:ext cx="8229600" cy="73222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xmlns="" id="{4A78D396-F9F0-8F4C-8B15-F06262E7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7" y="4721580"/>
            <a:ext cx="288080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074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39" y="4612482"/>
            <a:ext cx="1683264" cy="5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54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594623"/>
            <a:ext cx="9144000" cy="548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-9937"/>
            <a:ext cx="9144000" cy="7533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203"/>
            <a:ext cx="8229600" cy="73222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3074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39" y="4612482"/>
            <a:ext cx="1683264" cy="5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83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out Footer"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004534"/>
            <a:ext cx="8229600" cy="3864646"/>
          </a:xfrm>
          <a:noFill/>
        </p:spPr>
        <p:txBody>
          <a:bodyPr/>
          <a:lstStyle>
            <a:lvl1pPr>
              <a:defRPr>
                <a:latin typeface="Avenir Book"/>
                <a:cs typeface="Avenir Book"/>
              </a:defRPr>
            </a:lvl1pPr>
            <a:lvl2pPr marL="597600">
              <a:defRPr>
                <a:latin typeface="Avenir Book"/>
                <a:cs typeface="Avenir Book"/>
              </a:defRPr>
            </a:lvl2pPr>
            <a:lvl3pPr marL="856800">
              <a:defRPr>
                <a:latin typeface="Avenir Book"/>
                <a:cs typeface="Avenir Book"/>
              </a:defRPr>
            </a:lvl3pPr>
            <a:lvl4pPr marL="1098000">
              <a:defRPr>
                <a:latin typeface="Avenir Book"/>
                <a:cs typeface="Avenir Book"/>
              </a:defRPr>
            </a:lvl4pPr>
            <a:lvl5pPr marL="1303200">
              <a:defRPr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-9937"/>
            <a:ext cx="9144000" cy="7533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203"/>
            <a:ext cx="6184900" cy="73222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xmlns="" id="{A3241145-1A93-434D-8B36-1FF7405EC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7" y="4721580"/>
            <a:ext cx="288080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7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6" y="122191"/>
            <a:ext cx="1549738" cy="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62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198"/>
            <a:ext cx="4038600" cy="3487440"/>
          </a:xfrm>
          <a:noFill/>
        </p:spPr>
        <p:txBody>
          <a:bodyPr/>
          <a:lstStyle>
            <a:lvl1pPr>
              <a:defRPr sz="2800">
                <a:latin typeface="Avenir Book"/>
                <a:cs typeface="Avenir Book"/>
              </a:defRPr>
            </a:lvl1pPr>
            <a:lvl2pPr>
              <a:defRPr sz="2400">
                <a:latin typeface="Avenir Book"/>
                <a:cs typeface="Avenir Book"/>
              </a:defRPr>
            </a:lvl2pPr>
            <a:lvl3pPr>
              <a:defRPr sz="2000">
                <a:latin typeface="Avenir Book"/>
                <a:cs typeface="Avenir Book"/>
              </a:defRPr>
            </a:lvl3pPr>
            <a:lvl4pPr>
              <a:defRPr sz="1800">
                <a:latin typeface="Avenir Book"/>
                <a:cs typeface="Avenir Book"/>
              </a:defRPr>
            </a:lvl4pPr>
            <a:lvl5pPr>
              <a:defRPr sz="1800">
                <a:latin typeface="Avenir Book"/>
                <a:cs typeface="Avenir Book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198"/>
            <a:ext cx="4038600" cy="3487439"/>
          </a:xfrm>
          <a:noFill/>
        </p:spPr>
        <p:txBody>
          <a:bodyPr/>
          <a:lstStyle>
            <a:lvl1pPr>
              <a:defRPr sz="2800">
                <a:latin typeface="Avenir Book"/>
                <a:cs typeface="Avenir Book"/>
              </a:defRPr>
            </a:lvl1pPr>
            <a:lvl2pPr>
              <a:defRPr sz="2400">
                <a:latin typeface="Avenir Book"/>
                <a:cs typeface="Avenir Book"/>
              </a:defRPr>
            </a:lvl2pPr>
            <a:lvl3pPr>
              <a:defRPr sz="2000">
                <a:latin typeface="Avenir Book"/>
                <a:cs typeface="Avenir Book"/>
              </a:defRPr>
            </a:lvl3pPr>
            <a:lvl4pPr>
              <a:defRPr sz="1800">
                <a:latin typeface="Avenir Book"/>
                <a:cs typeface="Avenir Book"/>
              </a:defRPr>
            </a:lvl4pPr>
            <a:lvl5pPr>
              <a:defRPr sz="1800">
                <a:latin typeface="Avenir Book"/>
                <a:cs typeface="Avenir Book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-9937"/>
            <a:ext cx="9144000" cy="7533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203"/>
            <a:ext cx="8229600" cy="73222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594623"/>
            <a:ext cx="9144000" cy="548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A5689576-F5A3-3E4A-BD99-7058CFDE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7" y="4721580"/>
            <a:ext cx="288080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4098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2" y="4636101"/>
            <a:ext cx="1549738" cy="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642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38198"/>
            <a:ext cx="4038600" cy="3487440"/>
          </a:xfrm>
          <a:noFill/>
        </p:spPr>
        <p:txBody>
          <a:bodyPr/>
          <a:lstStyle>
            <a:lvl1pPr>
              <a:defRPr sz="2800">
                <a:latin typeface="Avenir Book"/>
                <a:cs typeface="Avenir Book"/>
              </a:defRPr>
            </a:lvl1pPr>
            <a:lvl2pPr>
              <a:defRPr sz="2400">
                <a:latin typeface="Avenir Book"/>
                <a:cs typeface="Avenir Book"/>
              </a:defRPr>
            </a:lvl2pPr>
            <a:lvl3pPr>
              <a:defRPr sz="2000">
                <a:latin typeface="Avenir Book"/>
                <a:cs typeface="Avenir Book"/>
              </a:defRPr>
            </a:lvl3pPr>
            <a:lvl4pPr>
              <a:defRPr sz="1800">
                <a:latin typeface="Avenir Book"/>
                <a:cs typeface="Avenir Book"/>
              </a:defRPr>
            </a:lvl4pPr>
            <a:lvl5pPr>
              <a:defRPr sz="1800">
                <a:latin typeface="Avenir Book"/>
                <a:cs typeface="Avenir Book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38198"/>
            <a:ext cx="4038600" cy="3487439"/>
          </a:xfrm>
          <a:noFill/>
        </p:spPr>
        <p:txBody>
          <a:bodyPr/>
          <a:lstStyle>
            <a:lvl1pPr>
              <a:defRPr sz="2800">
                <a:latin typeface="Avenir Book"/>
                <a:cs typeface="Avenir Book"/>
              </a:defRPr>
            </a:lvl1pPr>
            <a:lvl2pPr>
              <a:defRPr sz="2400">
                <a:latin typeface="Avenir Book"/>
                <a:cs typeface="Avenir Book"/>
              </a:defRPr>
            </a:lvl2pPr>
            <a:lvl3pPr>
              <a:defRPr sz="2000">
                <a:latin typeface="Avenir Book"/>
                <a:cs typeface="Avenir Book"/>
              </a:defRPr>
            </a:lvl3pPr>
            <a:lvl4pPr>
              <a:defRPr sz="1800">
                <a:latin typeface="Avenir Book"/>
                <a:cs typeface="Avenir Book"/>
              </a:defRPr>
            </a:lvl4pPr>
            <a:lvl5pPr>
              <a:defRPr sz="1800">
                <a:latin typeface="Avenir Book"/>
                <a:cs typeface="Avenir Book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-9937"/>
            <a:ext cx="9144000" cy="7533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203"/>
            <a:ext cx="8229600" cy="73222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4594623"/>
            <a:ext cx="9144000" cy="548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xmlns="" id="{A5689576-F5A3-3E4A-BD99-7058CFDE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7" y="4721580"/>
            <a:ext cx="2880804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4098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2" y="4636101"/>
            <a:ext cx="1549738" cy="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9937"/>
            <a:ext cx="9144000" cy="7533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203"/>
            <a:ext cx="8229600" cy="73222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4594623"/>
            <a:ext cx="9144000" cy="548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646612" y="881905"/>
            <a:ext cx="4040188" cy="444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58787" y="888628"/>
            <a:ext cx="4040188" cy="4381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8787" y="1338855"/>
            <a:ext cx="4040188" cy="3134166"/>
          </a:xfrm>
          <a:noFill/>
        </p:spPr>
        <p:txBody>
          <a:bodyPr/>
          <a:lstStyle>
            <a:lvl1pPr>
              <a:defRPr sz="2400">
                <a:latin typeface="Avenir Book"/>
                <a:cs typeface="Avenir Book"/>
              </a:defRPr>
            </a:lvl1pPr>
            <a:lvl2pPr>
              <a:defRPr sz="2000">
                <a:latin typeface="Avenir Book"/>
                <a:cs typeface="Avenir Book"/>
              </a:defRPr>
            </a:lvl2pPr>
            <a:lvl3pPr>
              <a:defRPr sz="1800">
                <a:latin typeface="Avenir Book"/>
                <a:cs typeface="Avenir Book"/>
              </a:defRPr>
            </a:lvl3pPr>
            <a:lvl4pPr>
              <a:defRPr sz="1600">
                <a:latin typeface="Avenir Book"/>
                <a:cs typeface="Avenir Book"/>
              </a:defRPr>
            </a:lvl4pPr>
            <a:lvl5pPr>
              <a:defRPr sz="1600">
                <a:latin typeface="Avenir Book"/>
                <a:cs typeface="Avenir 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1338855"/>
            <a:ext cx="4041775" cy="3134166"/>
          </a:xfrm>
          <a:noFill/>
        </p:spPr>
        <p:txBody>
          <a:bodyPr/>
          <a:lstStyle>
            <a:lvl1pPr>
              <a:defRPr sz="2400">
                <a:latin typeface="Avenir Book"/>
                <a:cs typeface="Avenir Book"/>
              </a:defRPr>
            </a:lvl1pPr>
            <a:lvl2pPr>
              <a:defRPr sz="2000">
                <a:latin typeface="Avenir Book"/>
                <a:cs typeface="Avenir Book"/>
              </a:defRPr>
            </a:lvl2pPr>
            <a:lvl3pPr>
              <a:defRPr sz="1800">
                <a:latin typeface="Avenir Book"/>
                <a:cs typeface="Avenir Book"/>
              </a:defRPr>
            </a:lvl3pPr>
            <a:lvl4pPr>
              <a:defRPr sz="1600">
                <a:latin typeface="Avenir Book"/>
                <a:cs typeface="Avenir Book"/>
              </a:defRPr>
            </a:lvl4pPr>
            <a:lvl5pPr>
              <a:defRPr sz="1600">
                <a:latin typeface="Avenir Book"/>
                <a:cs typeface="Avenir 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888628"/>
            <a:ext cx="4040188" cy="438115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888628"/>
            <a:ext cx="4041775" cy="438115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Avenir Black"/>
                <a:cs typeface="Avenir Blac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228CD2D6-611E-9F4E-990C-47DF3860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5" y="4721580"/>
            <a:ext cx="2880805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13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2" y="4636101"/>
            <a:ext cx="1549738" cy="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87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9937"/>
            <a:ext cx="9144000" cy="75336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203"/>
            <a:ext cx="8229600" cy="73222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Avenir Black"/>
                <a:cs typeface="Avenir Black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4594623"/>
            <a:ext cx="9144000" cy="54887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646612" y="881905"/>
            <a:ext cx="4040188" cy="44483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58787" y="888628"/>
            <a:ext cx="4040188" cy="4381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8787" y="1338855"/>
            <a:ext cx="4040188" cy="3134166"/>
          </a:xfrm>
          <a:noFill/>
        </p:spPr>
        <p:txBody>
          <a:bodyPr/>
          <a:lstStyle>
            <a:lvl1pPr>
              <a:defRPr sz="2400">
                <a:latin typeface="Avenir Book"/>
                <a:cs typeface="Avenir Book"/>
              </a:defRPr>
            </a:lvl1pPr>
            <a:lvl2pPr>
              <a:defRPr sz="2000">
                <a:latin typeface="Avenir Book"/>
                <a:cs typeface="Avenir Book"/>
              </a:defRPr>
            </a:lvl2pPr>
            <a:lvl3pPr>
              <a:defRPr sz="1800">
                <a:latin typeface="Avenir Book"/>
                <a:cs typeface="Avenir Book"/>
              </a:defRPr>
            </a:lvl3pPr>
            <a:lvl4pPr>
              <a:defRPr sz="1600">
                <a:latin typeface="Avenir Book"/>
                <a:cs typeface="Avenir Book"/>
              </a:defRPr>
            </a:lvl4pPr>
            <a:lvl5pPr>
              <a:defRPr sz="1600">
                <a:latin typeface="Avenir Book"/>
                <a:cs typeface="Avenir 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1338855"/>
            <a:ext cx="4041775" cy="3134166"/>
          </a:xfrm>
          <a:noFill/>
        </p:spPr>
        <p:txBody>
          <a:bodyPr/>
          <a:lstStyle>
            <a:lvl1pPr>
              <a:defRPr sz="2400">
                <a:latin typeface="Avenir Book"/>
                <a:cs typeface="Avenir Book"/>
              </a:defRPr>
            </a:lvl1pPr>
            <a:lvl2pPr>
              <a:defRPr sz="2000">
                <a:latin typeface="Avenir Book"/>
                <a:cs typeface="Avenir Book"/>
              </a:defRPr>
            </a:lvl2pPr>
            <a:lvl3pPr>
              <a:defRPr sz="1800">
                <a:latin typeface="Avenir Book"/>
                <a:cs typeface="Avenir Book"/>
              </a:defRPr>
            </a:lvl3pPr>
            <a:lvl4pPr>
              <a:defRPr sz="1600">
                <a:latin typeface="Avenir Book"/>
                <a:cs typeface="Avenir Book"/>
              </a:defRPr>
            </a:lvl4pPr>
            <a:lvl5pPr>
              <a:defRPr sz="1600">
                <a:latin typeface="Avenir Book"/>
                <a:cs typeface="Avenir 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888628"/>
            <a:ext cx="4040188" cy="438115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  <a:latin typeface="Avenir Black"/>
                <a:cs typeface="Avenir Blac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888628"/>
            <a:ext cx="4041775" cy="438115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Avenir Black"/>
                <a:cs typeface="Avenir Blac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 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228CD2D6-611E-9F4E-990C-47DF3860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05995" y="4721580"/>
            <a:ext cx="2880805" cy="319527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>
                <a:latin typeface="Avenir Book"/>
                <a:cs typeface="Avenir Book"/>
              </a:rPr>
              <a:t>Konstantin Burlachenko, November 24, 2021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13" name="Picture 2" descr="C:\Users\burla\Desktop\logo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2" y="4636101"/>
            <a:ext cx="1549738" cy="4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0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3E71A21-EBD8-DD45-A693-BE841C619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r>
              <a:rPr lang="de-DE"/>
              <a:t>Konstantin Burlachenko, November 24,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45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651" r:id="rId2"/>
    <p:sldLayoutId id="2147483650" r:id="rId3"/>
    <p:sldLayoutId id="2147483821" r:id="rId4"/>
    <p:sldLayoutId id="2147483820" r:id="rId5"/>
    <p:sldLayoutId id="2147483652" r:id="rId6"/>
    <p:sldLayoutId id="2147483822" r:id="rId7"/>
    <p:sldLayoutId id="2147483653" r:id="rId8"/>
    <p:sldLayoutId id="2147483823" r:id="rId9"/>
    <p:sldLayoutId id="2147483654" r:id="rId10"/>
    <p:sldLayoutId id="2147483655" r:id="rId11"/>
    <p:sldLayoutId id="2147483824" r:id="rId12"/>
    <p:sldLayoutId id="2147483656" r:id="rId13"/>
    <p:sldLayoutId id="2147483657" r:id="rId14"/>
    <p:sldLayoutId id="2147483658" r:id="rId15"/>
    <p:sldLayoutId id="2147483659" r:id="rId16"/>
    <p:sldLayoutId id="2147483818" r:id="rId17"/>
    <p:sldLayoutId id="2147483817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2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jpg"/><Relationship Id="rId4" Type="http://schemas.openxmlformats.org/officeDocument/2006/relationships/image" Target="../media/image4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389.xml"/><Relationship Id="rId13" Type="http://schemas.openxmlformats.org/officeDocument/2006/relationships/image" Target="../media/image33.png"/><Relationship Id="rId18" Type="http://schemas.openxmlformats.org/officeDocument/2006/relationships/image" Target="../media/image290.png"/><Relationship Id="rId3" Type="http://schemas.openxmlformats.org/officeDocument/2006/relationships/tags" Target="../tags/tag384.xml"/><Relationship Id="rId21" Type="http://schemas.openxmlformats.org/officeDocument/2006/relationships/image" Target="../media/image293.png"/><Relationship Id="rId7" Type="http://schemas.openxmlformats.org/officeDocument/2006/relationships/tags" Target="../tags/tag388.xml"/><Relationship Id="rId12" Type="http://schemas.openxmlformats.org/officeDocument/2006/relationships/image" Target="../media/image32.png"/><Relationship Id="rId17" Type="http://schemas.openxmlformats.org/officeDocument/2006/relationships/image" Target="../media/image116.png"/><Relationship Id="rId2" Type="http://schemas.openxmlformats.org/officeDocument/2006/relationships/tags" Target="../tags/tag383.xml"/><Relationship Id="rId16" Type="http://schemas.openxmlformats.org/officeDocument/2006/relationships/image" Target="../media/image115.png"/><Relationship Id="rId20" Type="http://schemas.openxmlformats.org/officeDocument/2006/relationships/image" Target="../media/image292.png"/><Relationship Id="rId1" Type="http://schemas.openxmlformats.org/officeDocument/2006/relationships/tags" Target="../tags/tag382.xml"/><Relationship Id="rId6" Type="http://schemas.openxmlformats.org/officeDocument/2006/relationships/tags" Target="../tags/tag387.xml"/><Relationship Id="rId11" Type="http://schemas.openxmlformats.org/officeDocument/2006/relationships/image" Target="../media/image187.png"/><Relationship Id="rId5" Type="http://schemas.openxmlformats.org/officeDocument/2006/relationships/tags" Target="../tags/tag386.xml"/><Relationship Id="rId15" Type="http://schemas.openxmlformats.org/officeDocument/2006/relationships/image" Target="../media/image114.png"/><Relationship Id="rId10" Type="http://schemas.openxmlformats.org/officeDocument/2006/relationships/notesSlide" Target="../notesSlides/notesSlide94.xml"/><Relationship Id="rId19" Type="http://schemas.openxmlformats.org/officeDocument/2006/relationships/image" Target="../media/image36.png"/><Relationship Id="rId4" Type="http://schemas.openxmlformats.org/officeDocument/2006/relationships/tags" Target="../tags/tag385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4.png"/><Relationship Id="rId22" Type="http://schemas.openxmlformats.org/officeDocument/2006/relationships/image" Target="../media/image29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tags" Target="../tags/tag397.xml"/><Relationship Id="rId13" Type="http://schemas.openxmlformats.org/officeDocument/2006/relationships/tags" Target="../tags/tag402.xml"/><Relationship Id="rId18" Type="http://schemas.openxmlformats.org/officeDocument/2006/relationships/image" Target="../media/image291.png"/><Relationship Id="rId26" Type="http://schemas.openxmlformats.org/officeDocument/2006/relationships/image" Target="../media/image294.png"/><Relationship Id="rId3" Type="http://schemas.openxmlformats.org/officeDocument/2006/relationships/tags" Target="../tags/tag392.xml"/><Relationship Id="rId21" Type="http://schemas.openxmlformats.org/officeDocument/2006/relationships/image" Target="../media/image34.png"/><Relationship Id="rId34" Type="http://schemas.openxmlformats.org/officeDocument/2006/relationships/image" Target="../media/image301.png"/><Relationship Id="rId7" Type="http://schemas.openxmlformats.org/officeDocument/2006/relationships/tags" Target="../tags/tag396.xml"/><Relationship Id="rId12" Type="http://schemas.openxmlformats.org/officeDocument/2006/relationships/tags" Target="../tags/tag401.xml"/><Relationship Id="rId17" Type="http://schemas.openxmlformats.org/officeDocument/2006/relationships/notesSlide" Target="../notesSlides/notesSlide95.xml"/><Relationship Id="rId25" Type="http://schemas.openxmlformats.org/officeDocument/2006/relationships/image" Target="../media/image290.png"/><Relationship Id="rId33" Type="http://schemas.openxmlformats.org/officeDocument/2006/relationships/image" Target="../media/image300.png"/><Relationship Id="rId2" Type="http://schemas.openxmlformats.org/officeDocument/2006/relationships/tags" Target="../tags/tag391.xml"/><Relationship Id="rId16" Type="http://schemas.openxmlformats.org/officeDocument/2006/relationships/slideLayout" Target="../slideLayouts/slideLayout12.xml"/><Relationship Id="rId20" Type="http://schemas.openxmlformats.org/officeDocument/2006/relationships/image" Target="../media/image33.png"/><Relationship Id="rId29" Type="http://schemas.openxmlformats.org/officeDocument/2006/relationships/image" Target="../media/image297.png"/><Relationship Id="rId1" Type="http://schemas.openxmlformats.org/officeDocument/2006/relationships/tags" Target="../tags/tag390.xml"/><Relationship Id="rId6" Type="http://schemas.openxmlformats.org/officeDocument/2006/relationships/tags" Target="../tags/tag395.xml"/><Relationship Id="rId11" Type="http://schemas.openxmlformats.org/officeDocument/2006/relationships/tags" Target="../tags/tag400.xml"/><Relationship Id="rId24" Type="http://schemas.openxmlformats.org/officeDocument/2006/relationships/image" Target="../media/image116.png"/><Relationship Id="rId32" Type="http://schemas.openxmlformats.org/officeDocument/2006/relationships/image" Target="../media/image299.png"/><Relationship Id="rId5" Type="http://schemas.openxmlformats.org/officeDocument/2006/relationships/tags" Target="../tags/tag394.xml"/><Relationship Id="rId15" Type="http://schemas.openxmlformats.org/officeDocument/2006/relationships/tags" Target="../tags/tag404.xml"/><Relationship Id="rId23" Type="http://schemas.openxmlformats.org/officeDocument/2006/relationships/image" Target="../media/image115.png"/><Relationship Id="rId28" Type="http://schemas.openxmlformats.org/officeDocument/2006/relationships/image" Target="../media/image296.png"/><Relationship Id="rId36" Type="http://schemas.openxmlformats.org/officeDocument/2006/relationships/image" Target="../media/image303.png"/><Relationship Id="rId10" Type="http://schemas.openxmlformats.org/officeDocument/2006/relationships/tags" Target="../tags/tag399.xml"/><Relationship Id="rId19" Type="http://schemas.openxmlformats.org/officeDocument/2006/relationships/image" Target="../media/image32.png"/><Relationship Id="rId31" Type="http://schemas.openxmlformats.org/officeDocument/2006/relationships/image" Target="../media/image298.png"/><Relationship Id="rId4" Type="http://schemas.openxmlformats.org/officeDocument/2006/relationships/tags" Target="../tags/tag393.xml"/><Relationship Id="rId9" Type="http://schemas.openxmlformats.org/officeDocument/2006/relationships/tags" Target="../tags/tag398.xml"/><Relationship Id="rId14" Type="http://schemas.openxmlformats.org/officeDocument/2006/relationships/tags" Target="../tags/tag403.xml"/><Relationship Id="rId22" Type="http://schemas.openxmlformats.org/officeDocument/2006/relationships/image" Target="../media/image114.png"/><Relationship Id="rId27" Type="http://schemas.openxmlformats.org/officeDocument/2006/relationships/image" Target="../media/image295.png"/><Relationship Id="rId30" Type="http://schemas.openxmlformats.org/officeDocument/2006/relationships/image" Target="../media/image36.png"/><Relationship Id="rId35" Type="http://schemas.openxmlformats.org/officeDocument/2006/relationships/image" Target="../media/image3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9.png"/><Relationship Id="rId3" Type="http://schemas.openxmlformats.org/officeDocument/2006/relationships/tags" Target="../tags/tag4.xml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11" Type="http://schemas.openxmlformats.org/officeDocument/2006/relationships/image" Target="../media/image47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9.png"/><Relationship Id="rId3" Type="http://schemas.openxmlformats.org/officeDocument/2006/relationships/tags" Target="../tags/tag7.xml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2.png"/><Relationship Id="rId11" Type="http://schemas.openxmlformats.org/officeDocument/2006/relationships/image" Target="../media/image47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46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13" Type="http://schemas.openxmlformats.org/officeDocument/2006/relationships/image" Target="../media/image46.png"/><Relationship Id="rId18" Type="http://schemas.openxmlformats.org/officeDocument/2006/relationships/image" Target="../media/image48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31.png"/><Relationship Id="rId17" Type="http://schemas.openxmlformats.org/officeDocument/2006/relationships/image" Target="../media/image47.png"/><Relationship Id="rId2" Type="http://schemas.openxmlformats.org/officeDocument/2006/relationships/tags" Target="../tags/tag9.xml"/><Relationship Id="rId16" Type="http://schemas.openxmlformats.org/officeDocument/2006/relationships/image" Target="../media/image52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33.png"/><Relationship Id="rId5" Type="http://schemas.openxmlformats.org/officeDocument/2006/relationships/tags" Target="../tags/tag12.xml"/><Relationship Id="rId15" Type="http://schemas.openxmlformats.org/officeDocument/2006/relationships/image" Target="../media/image51.png"/><Relationship Id="rId10" Type="http://schemas.openxmlformats.org/officeDocument/2006/relationships/image" Target="../media/image39.png"/><Relationship Id="rId19" Type="http://schemas.openxmlformats.org/officeDocument/2006/relationships/image" Target="../media/image49.png"/><Relationship Id="rId4" Type="http://schemas.openxmlformats.org/officeDocument/2006/relationships/tags" Target="../tags/tag11.xml"/><Relationship Id="rId9" Type="http://schemas.openxmlformats.org/officeDocument/2006/relationships/image" Target="../media/image32.png"/><Relationship Id="rId1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46.png"/><Relationship Id="rId18" Type="http://schemas.openxmlformats.org/officeDocument/2006/relationships/image" Target="../media/image48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31.png"/><Relationship Id="rId17" Type="http://schemas.openxmlformats.org/officeDocument/2006/relationships/image" Target="../media/image47.png"/><Relationship Id="rId2" Type="http://schemas.openxmlformats.org/officeDocument/2006/relationships/tags" Target="../tags/tag15.xml"/><Relationship Id="rId16" Type="http://schemas.openxmlformats.org/officeDocument/2006/relationships/image" Target="../media/image52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33.png"/><Relationship Id="rId5" Type="http://schemas.openxmlformats.org/officeDocument/2006/relationships/tags" Target="../tags/tag18.xml"/><Relationship Id="rId15" Type="http://schemas.openxmlformats.org/officeDocument/2006/relationships/image" Target="../media/image51.png"/><Relationship Id="rId10" Type="http://schemas.openxmlformats.org/officeDocument/2006/relationships/image" Target="../media/image39.png"/><Relationship Id="rId19" Type="http://schemas.openxmlformats.org/officeDocument/2006/relationships/image" Target="../media/image49.png"/><Relationship Id="rId4" Type="http://schemas.openxmlformats.org/officeDocument/2006/relationships/tags" Target="../tags/tag17.xml"/><Relationship Id="rId9" Type="http://schemas.openxmlformats.org/officeDocument/2006/relationships/image" Target="../media/image32.pn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33.png"/><Relationship Id="rId18" Type="http://schemas.openxmlformats.org/officeDocument/2006/relationships/image" Target="../media/image52.png"/><Relationship Id="rId3" Type="http://schemas.openxmlformats.org/officeDocument/2006/relationships/tags" Target="../tags/tag22.xml"/><Relationship Id="rId21" Type="http://schemas.openxmlformats.org/officeDocument/2006/relationships/image" Target="../media/image49.png"/><Relationship Id="rId7" Type="http://schemas.openxmlformats.org/officeDocument/2006/relationships/tags" Target="../tags/tag26.xml"/><Relationship Id="rId12" Type="http://schemas.openxmlformats.org/officeDocument/2006/relationships/image" Target="../media/image39.png"/><Relationship Id="rId17" Type="http://schemas.openxmlformats.org/officeDocument/2006/relationships/image" Target="../media/image51.png"/><Relationship Id="rId2" Type="http://schemas.openxmlformats.org/officeDocument/2006/relationships/tags" Target="../tags/tag21.xml"/><Relationship Id="rId16" Type="http://schemas.openxmlformats.org/officeDocument/2006/relationships/image" Target="../media/image50.png"/><Relationship Id="rId20" Type="http://schemas.openxmlformats.org/officeDocument/2006/relationships/image" Target="../media/image48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32.png"/><Relationship Id="rId5" Type="http://schemas.openxmlformats.org/officeDocument/2006/relationships/tags" Target="../tags/tag24.xml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notesSlide" Target="../notesSlides/notesSlide18.xml"/><Relationship Id="rId19" Type="http://schemas.openxmlformats.org/officeDocument/2006/relationships/image" Target="../media/image47.png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1.png"/><Relationship Id="rId22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notesSlide" Target="../notesSlides/notesSlide19.xml"/><Relationship Id="rId18" Type="http://schemas.openxmlformats.org/officeDocument/2006/relationships/image" Target="../media/image46.png"/><Relationship Id="rId26" Type="http://schemas.openxmlformats.org/officeDocument/2006/relationships/image" Target="../media/image55.png"/><Relationship Id="rId3" Type="http://schemas.openxmlformats.org/officeDocument/2006/relationships/tags" Target="../tags/tag30.xml"/><Relationship Id="rId21" Type="http://schemas.openxmlformats.org/officeDocument/2006/relationships/image" Target="../media/image52.png"/><Relationship Id="rId7" Type="http://schemas.openxmlformats.org/officeDocument/2006/relationships/tags" Target="../tags/tag34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3.png"/><Relationship Id="rId25" Type="http://schemas.openxmlformats.org/officeDocument/2006/relationships/image" Target="../media/image54.png"/><Relationship Id="rId2" Type="http://schemas.openxmlformats.org/officeDocument/2006/relationships/tags" Target="../tags/tag29.xml"/><Relationship Id="rId16" Type="http://schemas.openxmlformats.org/officeDocument/2006/relationships/image" Target="../media/image39.png"/><Relationship Id="rId20" Type="http://schemas.openxmlformats.org/officeDocument/2006/relationships/image" Target="../media/image51.png"/><Relationship Id="rId29" Type="http://schemas.openxmlformats.org/officeDocument/2006/relationships/image" Target="../media/image58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49.png"/><Relationship Id="rId5" Type="http://schemas.openxmlformats.org/officeDocument/2006/relationships/tags" Target="../tags/tag32.xml"/><Relationship Id="rId15" Type="http://schemas.openxmlformats.org/officeDocument/2006/relationships/image" Target="../media/image32.png"/><Relationship Id="rId23" Type="http://schemas.openxmlformats.org/officeDocument/2006/relationships/image" Target="../media/image48.png"/><Relationship Id="rId28" Type="http://schemas.openxmlformats.org/officeDocument/2006/relationships/image" Target="../media/image57.png"/><Relationship Id="rId10" Type="http://schemas.openxmlformats.org/officeDocument/2006/relationships/tags" Target="../tags/tag37.xml"/><Relationship Id="rId19" Type="http://schemas.openxmlformats.org/officeDocument/2006/relationships/image" Target="../media/image50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image" Target="../media/image31.png"/><Relationship Id="rId22" Type="http://schemas.openxmlformats.org/officeDocument/2006/relationships/image" Target="../media/image47.png"/><Relationship Id="rId27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42.xml"/><Relationship Id="rId7" Type="http://schemas.openxmlformats.org/officeDocument/2006/relationships/image" Target="../media/image60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2.png"/><Relationship Id="rId4" Type="http://schemas.openxmlformats.org/officeDocument/2006/relationships/tags" Target="../tags/tag43.xml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13" Type="http://schemas.openxmlformats.org/officeDocument/2006/relationships/image" Target="../media/image65.png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60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59.png"/><Relationship Id="rId5" Type="http://schemas.openxmlformats.org/officeDocument/2006/relationships/tags" Target="../tags/tag48.xml"/><Relationship Id="rId10" Type="http://schemas.openxmlformats.org/officeDocument/2006/relationships/image" Target="../media/image64.png"/><Relationship Id="rId4" Type="http://schemas.openxmlformats.org/officeDocument/2006/relationships/tags" Target="../tags/tag47.xml"/><Relationship Id="rId9" Type="http://schemas.openxmlformats.org/officeDocument/2006/relationships/image" Target="../media/image63.png"/><Relationship Id="rId1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notesSlide" Target="../notesSlides/notesSlide23.xml"/><Relationship Id="rId39" Type="http://schemas.openxmlformats.org/officeDocument/2006/relationships/image" Target="../media/image60.png"/><Relationship Id="rId3" Type="http://schemas.openxmlformats.org/officeDocument/2006/relationships/tags" Target="../tags/tag52.xml"/><Relationship Id="rId21" Type="http://schemas.openxmlformats.org/officeDocument/2006/relationships/tags" Target="../tags/tag70.xml"/><Relationship Id="rId34" Type="http://schemas.openxmlformats.org/officeDocument/2006/relationships/image" Target="../media/image72.png"/><Relationship Id="rId42" Type="http://schemas.openxmlformats.org/officeDocument/2006/relationships/image" Target="../media/image77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slideLayout" Target="../slideLayouts/slideLayout12.xml"/><Relationship Id="rId33" Type="http://schemas.openxmlformats.org/officeDocument/2006/relationships/image" Target="../media/image71.png"/><Relationship Id="rId38" Type="http://schemas.openxmlformats.org/officeDocument/2006/relationships/image" Target="../media/image63.pn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29" Type="http://schemas.openxmlformats.org/officeDocument/2006/relationships/image" Target="../media/image67.png"/><Relationship Id="rId41" Type="http://schemas.openxmlformats.org/officeDocument/2006/relationships/image" Target="../media/image76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tags" Target="../tags/tag73.xml"/><Relationship Id="rId32" Type="http://schemas.openxmlformats.org/officeDocument/2006/relationships/image" Target="../media/image70.png"/><Relationship Id="rId37" Type="http://schemas.openxmlformats.org/officeDocument/2006/relationships/image" Target="../media/image59.png"/><Relationship Id="rId40" Type="http://schemas.openxmlformats.org/officeDocument/2006/relationships/image" Target="../media/image75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tags" Target="../tags/tag72.xml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31" Type="http://schemas.openxmlformats.org/officeDocument/2006/relationships/image" Target="../media/image69.png"/><Relationship Id="rId44" Type="http://schemas.openxmlformats.org/officeDocument/2006/relationships/image" Target="../media/image79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tags" Target="../tags/tag71.xml"/><Relationship Id="rId27" Type="http://schemas.openxmlformats.org/officeDocument/2006/relationships/image" Target="../media/image650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43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26" Type="http://schemas.openxmlformats.org/officeDocument/2006/relationships/image" Target="../media/image81.png"/><Relationship Id="rId3" Type="http://schemas.openxmlformats.org/officeDocument/2006/relationships/tags" Target="../tags/tag76.xml"/><Relationship Id="rId21" Type="http://schemas.openxmlformats.org/officeDocument/2006/relationships/image" Target="../media/image32.png"/><Relationship Id="rId7" Type="http://schemas.openxmlformats.org/officeDocument/2006/relationships/tags" Target="../tags/tag80.xml"/><Relationship Id="rId25" Type="http://schemas.openxmlformats.org/officeDocument/2006/relationships/image" Target="../media/image80.png"/><Relationship Id="rId2" Type="http://schemas.openxmlformats.org/officeDocument/2006/relationships/tags" Target="../tags/tag75.xml"/><Relationship Id="rId20" Type="http://schemas.openxmlformats.org/officeDocument/2006/relationships/image" Target="../media/image31.png"/><Relationship Id="rId29" Type="http://schemas.openxmlformats.org/officeDocument/2006/relationships/image" Target="../media/image48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24" Type="http://schemas.openxmlformats.org/officeDocument/2006/relationships/image" Target="../media/image46.png"/><Relationship Id="rId32" Type="http://schemas.openxmlformats.org/officeDocument/2006/relationships/image" Target="../media/image55.png"/><Relationship Id="rId5" Type="http://schemas.openxmlformats.org/officeDocument/2006/relationships/tags" Target="../tags/tag78.xml"/><Relationship Id="rId23" Type="http://schemas.openxmlformats.org/officeDocument/2006/relationships/image" Target="../media/image33.png"/><Relationship Id="rId28" Type="http://schemas.openxmlformats.org/officeDocument/2006/relationships/image" Target="../media/image47.png"/><Relationship Id="rId10" Type="http://schemas.openxmlformats.org/officeDocument/2006/relationships/notesSlide" Target="../notesSlides/notesSlide24.xml"/><Relationship Id="rId19" Type="http://schemas.openxmlformats.org/officeDocument/2006/relationships/image" Target="../media/image264.png"/><Relationship Id="rId31" Type="http://schemas.openxmlformats.org/officeDocument/2006/relationships/image" Target="../media/image54.png"/><Relationship Id="rId4" Type="http://schemas.openxmlformats.org/officeDocument/2006/relationships/tags" Target="../tags/tag77.xml"/><Relationship Id="rId9" Type="http://schemas.openxmlformats.org/officeDocument/2006/relationships/slideLayout" Target="../slideLayouts/slideLayout12.xml"/><Relationship Id="rId22" Type="http://schemas.openxmlformats.org/officeDocument/2006/relationships/image" Target="../media/image39.png"/><Relationship Id="rId27" Type="http://schemas.openxmlformats.org/officeDocument/2006/relationships/image" Target="../media/image82.png"/><Relationship Id="rId30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84.xml"/><Relationship Id="rId7" Type="http://schemas.openxmlformats.org/officeDocument/2006/relationships/image" Target="../media/image84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83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13" Type="http://schemas.openxmlformats.org/officeDocument/2006/relationships/image" Target="../media/image88.pn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87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83.png"/><Relationship Id="rId5" Type="http://schemas.openxmlformats.org/officeDocument/2006/relationships/tags" Target="../tags/tag89.xml"/><Relationship Id="rId10" Type="http://schemas.openxmlformats.org/officeDocument/2006/relationships/image" Target="../media/image85.png"/><Relationship Id="rId4" Type="http://schemas.openxmlformats.org/officeDocument/2006/relationships/tags" Target="../tags/tag88.xml"/><Relationship Id="rId9" Type="http://schemas.openxmlformats.org/officeDocument/2006/relationships/image" Target="../media/image86.png"/><Relationship Id="rId1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93.xml"/><Relationship Id="rId7" Type="http://schemas.openxmlformats.org/officeDocument/2006/relationships/image" Target="../media/image90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89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96.xml"/><Relationship Id="rId7" Type="http://schemas.openxmlformats.org/officeDocument/2006/relationships/image" Target="../media/image89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91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99.xml"/><Relationship Id="rId7" Type="http://schemas.openxmlformats.org/officeDocument/2006/relationships/image" Target="../media/image89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91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02.xml"/><Relationship Id="rId7" Type="http://schemas.openxmlformats.org/officeDocument/2006/relationships/image" Target="../media/image89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92.png"/><Relationship Id="rId4" Type="http://schemas.openxmlformats.org/officeDocument/2006/relationships/tags" Target="../tags/tag103.xml"/><Relationship Id="rId9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89.png"/><Relationship Id="rId17" Type="http://schemas.openxmlformats.org/officeDocument/2006/relationships/image" Target="../media/image90.png"/><Relationship Id="rId2" Type="http://schemas.openxmlformats.org/officeDocument/2006/relationships/tags" Target="../tags/tag105.xml"/><Relationship Id="rId16" Type="http://schemas.openxmlformats.org/officeDocument/2006/relationships/image" Target="../media/image95.png"/><Relationship Id="rId20" Type="http://schemas.openxmlformats.org/officeDocument/2006/relationships/image" Target="../media/image98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notesSlide" Target="../notesSlides/notesSlide31.xml"/><Relationship Id="rId5" Type="http://schemas.openxmlformats.org/officeDocument/2006/relationships/tags" Target="../tags/tag108.xml"/><Relationship Id="rId15" Type="http://schemas.openxmlformats.org/officeDocument/2006/relationships/image" Target="../media/image94.pn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97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notesSlide" Target="../notesSlides/notesSlide32.xml"/><Relationship Id="rId18" Type="http://schemas.openxmlformats.org/officeDocument/2006/relationships/image" Target="../media/image99.png"/><Relationship Id="rId3" Type="http://schemas.openxmlformats.org/officeDocument/2006/relationships/tags" Target="../tags/tag115.xml"/><Relationship Id="rId21" Type="http://schemas.openxmlformats.org/officeDocument/2006/relationships/image" Target="../media/image95.png"/><Relationship Id="rId7" Type="http://schemas.openxmlformats.org/officeDocument/2006/relationships/tags" Target="../tags/tag119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91.png"/><Relationship Id="rId2" Type="http://schemas.openxmlformats.org/officeDocument/2006/relationships/tags" Target="../tags/tag114.xml"/><Relationship Id="rId16" Type="http://schemas.openxmlformats.org/officeDocument/2006/relationships/image" Target="../media/image89.png"/><Relationship Id="rId20" Type="http://schemas.openxmlformats.org/officeDocument/2006/relationships/image" Target="../media/image101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image" Target="../media/image97.png"/><Relationship Id="rId5" Type="http://schemas.openxmlformats.org/officeDocument/2006/relationships/tags" Target="../tags/tag117.xml"/><Relationship Id="rId15" Type="http://schemas.openxmlformats.org/officeDocument/2006/relationships/image" Target="../media/image94.png"/><Relationship Id="rId23" Type="http://schemas.openxmlformats.org/officeDocument/2006/relationships/image" Target="../media/image96.png"/><Relationship Id="rId10" Type="http://schemas.openxmlformats.org/officeDocument/2006/relationships/tags" Target="../tags/tag122.xml"/><Relationship Id="rId19" Type="http://schemas.openxmlformats.org/officeDocument/2006/relationships/image" Target="../media/image100.pn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93.png"/><Relationship Id="rId22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128.xml"/><Relationship Id="rId7" Type="http://schemas.openxmlformats.org/officeDocument/2006/relationships/notesSlide" Target="../notesSlides/notesSlide34.xml"/><Relationship Id="rId12" Type="http://schemas.openxmlformats.org/officeDocument/2006/relationships/image" Target="../media/image106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03.png"/><Relationship Id="rId5" Type="http://schemas.openxmlformats.org/officeDocument/2006/relationships/tags" Target="../tags/tag130.xml"/><Relationship Id="rId10" Type="http://schemas.openxmlformats.org/officeDocument/2006/relationships/image" Target="../media/image105.png"/><Relationship Id="rId4" Type="http://schemas.openxmlformats.org/officeDocument/2006/relationships/tags" Target="../tags/tag129.xml"/><Relationship Id="rId9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06.png"/><Relationship Id="rId3" Type="http://schemas.openxmlformats.org/officeDocument/2006/relationships/tags" Target="../tags/tag133.xml"/><Relationship Id="rId7" Type="http://schemas.openxmlformats.org/officeDocument/2006/relationships/notesSlide" Target="../notesSlides/notesSlide35.xml"/><Relationship Id="rId12" Type="http://schemas.openxmlformats.org/officeDocument/2006/relationships/image" Target="../media/image103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09.png"/><Relationship Id="rId5" Type="http://schemas.openxmlformats.org/officeDocument/2006/relationships/tags" Target="../tags/tag135.xml"/><Relationship Id="rId10" Type="http://schemas.openxmlformats.org/officeDocument/2006/relationships/image" Target="../media/image108.png"/><Relationship Id="rId4" Type="http://schemas.openxmlformats.org/officeDocument/2006/relationships/tags" Target="../tags/tag134.xml"/><Relationship Id="rId9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38.xml"/><Relationship Id="rId7" Type="http://schemas.openxmlformats.org/officeDocument/2006/relationships/image" Target="../media/image102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notesSlide" Target="../notesSlides/notesSlide36.xml"/><Relationship Id="rId11" Type="http://schemas.openxmlformats.org/officeDocument/2006/relationships/image" Target="../media/image112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11.png"/><Relationship Id="rId4" Type="http://schemas.openxmlformats.org/officeDocument/2006/relationships/tags" Target="../tags/tag139.xml"/><Relationship Id="rId9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18" Type="http://schemas.openxmlformats.org/officeDocument/2006/relationships/image" Target="../media/image115.png"/><Relationship Id="rId26" Type="http://schemas.openxmlformats.org/officeDocument/2006/relationships/image" Target="../media/image123.png"/><Relationship Id="rId3" Type="http://schemas.openxmlformats.org/officeDocument/2006/relationships/tags" Target="../tags/tag142.xml"/><Relationship Id="rId21" Type="http://schemas.openxmlformats.org/officeDocument/2006/relationships/image" Target="../media/image118.png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2" Type="http://schemas.openxmlformats.org/officeDocument/2006/relationships/tags" Target="../tags/tag141.xml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openxmlformats.org/officeDocument/2006/relationships/image" Target="../media/image126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image" Target="../media/image121.png"/><Relationship Id="rId5" Type="http://schemas.openxmlformats.org/officeDocument/2006/relationships/tags" Target="../tags/tag144.xml"/><Relationship Id="rId15" Type="http://schemas.openxmlformats.org/officeDocument/2006/relationships/notesSlide" Target="../notesSlides/notesSlide37.xml"/><Relationship Id="rId23" Type="http://schemas.openxmlformats.org/officeDocument/2006/relationships/image" Target="../media/image120.png"/><Relationship Id="rId28" Type="http://schemas.openxmlformats.org/officeDocument/2006/relationships/image" Target="../media/image125.png"/><Relationship Id="rId10" Type="http://schemas.openxmlformats.org/officeDocument/2006/relationships/tags" Target="../tags/tag149.xml"/><Relationship Id="rId19" Type="http://schemas.openxmlformats.org/officeDocument/2006/relationships/image" Target="../media/image116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slideLayout" Target="../slideLayouts/slideLayout12.xml"/><Relationship Id="rId22" Type="http://schemas.openxmlformats.org/officeDocument/2006/relationships/image" Target="../media/image119.png"/><Relationship Id="rId27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9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38.xml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33.png"/><Relationship Id="rId3" Type="http://schemas.openxmlformats.org/officeDocument/2006/relationships/tags" Target="../tags/tag157.xml"/><Relationship Id="rId7" Type="http://schemas.openxmlformats.org/officeDocument/2006/relationships/image" Target="../media/image127.png"/><Relationship Id="rId12" Type="http://schemas.openxmlformats.org/officeDocument/2006/relationships/image" Target="../media/image32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notesSlide" Target="../notesSlides/notesSlide39.xml"/><Relationship Id="rId11" Type="http://schemas.openxmlformats.org/officeDocument/2006/relationships/image" Target="../media/image13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30.png"/><Relationship Id="rId4" Type="http://schemas.openxmlformats.org/officeDocument/2006/relationships/tags" Target="../tags/tag158.xml"/><Relationship Id="rId9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29.png"/><Relationship Id="rId18" Type="http://schemas.openxmlformats.org/officeDocument/2006/relationships/image" Target="../media/image131.pn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128.png"/><Relationship Id="rId17" Type="http://schemas.openxmlformats.org/officeDocument/2006/relationships/image" Target="../media/image130.png"/><Relationship Id="rId2" Type="http://schemas.openxmlformats.org/officeDocument/2006/relationships/tags" Target="../tags/tag160.xml"/><Relationship Id="rId16" Type="http://schemas.openxmlformats.org/officeDocument/2006/relationships/image" Target="../media/image134.png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33.png"/><Relationship Id="rId5" Type="http://schemas.openxmlformats.org/officeDocument/2006/relationships/tags" Target="../tags/tag163.xml"/><Relationship Id="rId15" Type="http://schemas.openxmlformats.org/officeDocument/2006/relationships/image" Target="../media/image133.png"/><Relationship Id="rId10" Type="http://schemas.openxmlformats.org/officeDocument/2006/relationships/image" Target="../media/image32.png"/><Relationship Id="rId19" Type="http://schemas.openxmlformats.org/officeDocument/2006/relationships/image" Target="../media/image127.png"/><Relationship Id="rId4" Type="http://schemas.openxmlformats.org/officeDocument/2006/relationships/tags" Target="../tags/tag162.xml"/><Relationship Id="rId9" Type="http://schemas.openxmlformats.org/officeDocument/2006/relationships/notesSlide" Target="../notesSlides/notesSlide40.xml"/><Relationship Id="rId14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27.png"/><Relationship Id="rId3" Type="http://schemas.openxmlformats.org/officeDocument/2006/relationships/tags" Target="../tags/tag168.xml"/><Relationship Id="rId7" Type="http://schemas.openxmlformats.org/officeDocument/2006/relationships/image" Target="../media/image32.png"/><Relationship Id="rId12" Type="http://schemas.openxmlformats.org/officeDocument/2006/relationships/image" Target="../media/image136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notesSlide" Target="../notesSlides/notesSlide41.xml"/><Relationship Id="rId11" Type="http://schemas.openxmlformats.org/officeDocument/2006/relationships/image" Target="../media/image13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32.png"/><Relationship Id="rId4" Type="http://schemas.openxmlformats.org/officeDocument/2006/relationships/tags" Target="../tags/tag169.xml"/><Relationship Id="rId9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openxmlformats.org/officeDocument/2006/relationships/image" Target="../media/image139.png"/><Relationship Id="rId3" Type="http://schemas.openxmlformats.org/officeDocument/2006/relationships/tags" Target="../tags/tag172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38.png"/><Relationship Id="rId2" Type="http://schemas.openxmlformats.org/officeDocument/2006/relationships/tags" Target="../tags/tag171.xml"/><Relationship Id="rId16" Type="http://schemas.openxmlformats.org/officeDocument/2006/relationships/image" Target="../media/image141.png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137.png"/><Relationship Id="rId5" Type="http://schemas.openxmlformats.org/officeDocument/2006/relationships/tags" Target="../tags/tag174.xml"/><Relationship Id="rId15" Type="http://schemas.openxmlformats.org/officeDocument/2006/relationships/image" Target="../media/image140.png"/><Relationship Id="rId10" Type="http://schemas.openxmlformats.org/officeDocument/2006/relationships/image" Target="../media/image33.png"/><Relationship Id="rId4" Type="http://schemas.openxmlformats.org/officeDocument/2006/relationships/tags" Target="../tags/tag173.xml"/><Relationship Id="rId9" Type="http://schemas.openxmlformats.org/officeDocument/2006/relationships/image" Target="../media/image32.png"/><Relationship Id="rId14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13" Type="http://schemas.openxmlformats.org/officeDocument/2006/relationships/image" Target="../media/image144.png"/><Relationship Id="rId18" Type="http://schemas.openxmlformats.org/officeDocument/2006/relationships/image" Target="../media/image148.png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image" Target="../media/image91.png"/><Relationship Id="rId17" Type="http://schemas.openxmlformats.org/officeDocument/2006/relationships/image" Target="../media/image142.png"/><Relationship Id="rId2" Type="http://schemas.openxmlformats.org/officeDocument/2006/relationships/tags" Target="../tags/tag179.xml"/><Relationship Id="rId16" Type="http://schemas.openxmlformats.org/officeDocument/2006/relationships/image" Target="../media/image147.png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image" Target="../media/image89.png"/><Relationship Id="rId5" Type="http://schemas.openxmlformats.org/officeDocument/2006/relationships/tags" Target="../tags/tag182.xml"/><Relationship Id="rId15" Type="http://schemas.openxmlformats.org/officeDocument/2006/relationships/image" Target="../media/image146.png"/><Relationship Id="rId10" Type="http://schemas.openxmlformats.org/officeDocument/2006/relationships/notesSlide" Target="../notesSlides/notesSlide45.xml"/><Relationship Id="rId19" Type="http://schemas.openxmlformats.org/officeDocument/2006/relationships/image" Target="../media/image143.png"/><Relationship Id="rId4" Type="http://schemas.openxmlformats.org/officeDocument/2006/relationships/tags" Target="../tags/tag181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tags" Target="../tags/tag188.xml"/><Relationship Id="rId7" Type="http://schemas.openxmlformats.org/officeDocument/2006/relationships/image" Target="../media/image142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notesSlide" Target="../notesSlides/notesSlide46.xml"/><Relationship Id="rId11" Type="http://schemas.openxmlformats.org/officeDocument/2006/relationships/image" Target="../media/image143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48.png"/><Relationship Id="rId4" Type="http://schemas.openxmlformats.org/officeDocument/2006/relationships/tags" Target="../tags/tag189.xml"/><Relationship Id="rId9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3" Type="http://schemas.openxmlformats.org/officeDocument/2006/relationships/tags" Target="../tags/tag192.xml"/><Relationship Id="rId12" Type="http://schemas.openxmlformats.org/officeDocument/2006/relationships/image" Target="../media/image150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11" Type="http://schemas.openxmlformats.org/officeDocument/2006/relationships/image" Target="../media/image149.png"/><Relationship Id="rId5" Type="http://schemas.openxmlformats.org/officeDocument/2006/relationships/notesSlide" Target="../notesSlides/notesSlide47.xml"/><Relationship Id="rId10" Type="http://schemas.openxmlformats.org/officeDocument/2006/relationships/image" Target="../media/image1180.png"/><Relationship Id="rId4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1.xml"/><Relationship Id="rId13" Type="http://schemas.openxmlformats.org/officeDocument/2006/relationships/image" Target="../media/image161.png"/><Relationship Id="rId18" Type="http://schemas.openxmlformats.org/officeDocument/2006/relationships/image" Target="../media/image46.png"/><Relationship Id="rId3" Type="http://schemas.openxmlformats.org/officeDocument/2006/relationships/tags" Target="../tags/tag197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60.png"/><Relationship Id="rId17" Type="http://schemas.openxmlformats.org/officeDocument/2006/relationships/image" Target="../media/image33.png"/><Relationship Id="rId2" Type="http://schemas.openxmlformats.org/officeDocument/2006/relationships/tags" Target="../tags/tag196.xml"/><Relationship Id="rId16" Type="http://schemas.openxmlformats.org/officeDocument/2006/relationships/image" Target="../media/image39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image" Target="../media/image31.png"/><Relationship Id="rId5" Type="http://schemas.openxmlformats.org/officeDocument/2006/relationships/tags" Target="../tags/tag199.xml"/><Relationship Id="rId15" Type="http://schemas.openxmlformats.org/officeDocument/2006/relationships/image" Target="../media/image32.png"/><Relationship Id="rId10" Type="http://schemas.openxmlformats.org/officeDocument/2006/relationships/image" Target="../media/image159.png"/><Relationship Id="rId19" Type="http://schemas.openxmlformats.org/officeDocument/2006/relationships/image" Target="../media/image163.png"/><Relationship Id="rId4" Type="http://schemas.openxmlformats.org/officeDocument/2006/relationships/tags" Target="../tags/tag198.xml"/><Relationship Id="rId9" Type="http://schemas.openxmlformats.org/officeDocument/2006/relationships/image" Target="../media/image158.png"/><Relationship Id="rId14" Type="http://schemas.openxmlformats.org/officeDocument/2006/relationships/image" Target="../media/image16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8.jpe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image" Target="../media/image172.png"/><Relationship Id="rId18" Type="http://schemas.openxmlformats.org/officeDocument/2006/relationships/image" Target="../media/image174.png"/><Relationship Id="rId3" Type="http://schemas.openxmlformats.org/officeDocument/2006/relationships/tags" Target="../tags/tag203.xml"/><Relationship Id="rId21" Type="http://schemas.openxmlformats.org/officeDocument/2006/relationships/image" Target="../media/image177.png"/><Relationship Id="rId7" Type="http://schemas.openxmlformats.org/officeDocument/2006/relationships/tags" Target="../tags/tag207.xml"/><Relationship Id="rId12" Type="http://schemas.openxmlformats.org/officeDocument/2006/relationships/image" Target="../media/image46.png"/><Relationship Id="rId17" Type="http://schemas.openxmlformats.org/officeDocument/2006/relationships/image" Target="../media/image171.png"/><Relationship Id="rId25" Type="http://schemas.openxmlformats.org/officeDocument/2006/relationships/image" Target="../media/image180.png"/><Relationship Id="rId2" Type="http://schemas.openxmlformats.org/officeDocument/2006/relationships/tags" Target="../tags/tag202.xml"/><Relationship Id="rId16" Type="http://schemas.openxmlformats.org/officeDocument/2006/relationships/image" Target="../media/image33.png"/><Relationship Id="rId20" Type="http://schemas.openxmlformats.org/officeDocument/2006/relationships/image" Target="../media/image176.png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notesSlide" Target="../notesSlides/notesSlide56.xml"/><Relationship Id="rId24" Type="http://schemas.openxmlformats.org/officeDocument/2006/relationships/image" Target="../media/image179.png"/><Relationship Id="rId5" Type="http://schemas.openxmlformats.org/officeDocument/2006/relationships/tags" Target="../tags/tag205.xml"/><Relationship Id="rId15" Type="http://schemas.openxmlformats.org/officeDocument/2006/relationships/image" Target="../media/image32.png"/><Relationship Id="rId23" Type="http://schemas.openxmlformats.org/officeDocument/2006/relationships/image" Target="../media/image178.pn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175.png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image" Target="../media/image173.png"/><Relationship Id="rId22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217.xml"/><Relationship Id="rId13" Type="http://schemas.openxmlformats.org/officeDocument/2006/relationships/tags" Target="../tags/tag222.xml"/><Relationship Id="rId18" Type="http://schemas.openxmlformats.org/officeDocument/2006/relationships/tags" Target="../tags/tag227.xml"/><Relationship Id="rId26" Type="http://schemas.openxmlformats.org/officeDocument/2006/relationships/image" Target="../media/image183.png"/><Relationship Id="rId39" Type="http://schemas.openxmlformats.org/officeDocument/2006/relationships/image" Target="../media/image178.png"/><Relationship Id="rId3" Type="http://schemas.openxmlformats.org/officeDocument/2006/relationships/tags" Target="../tags/tag212.xml"/><Relationship Id="rId21" Type="http://schemas.openxmlformats.org/officeDocument/2006/relationships/image" Target="../media/image46.png"/><Relationship Id="rId34" Type="http://schemas.openxmlformats.org/officeDocument/2006/relationships/image" Target="../media/image187.png"/><Relationship Id="rId7" Type="http://schemas.openxmlformats.org/officeDocument/2006/relationships/tags" Target="../tags/tag216.xml"/><Relationship Id="rId12" Type="http://schemas.openxmlformats.org/officeDocument/2006/relationships/tags" Target="../tags/tag221.xml"/><Relationship Id="rId17" Type="http://schemas.openxmlformats.org/officeDocument/2006/relationships/tags" Target="../tags/tag226.xml"/><Relationship Id="rId25" Type="http://schemas.openxmlformats.org/officeDocument/2006/relationships/image" Target="../media/image182.png"/><Relationship Id="rId33" Type="http://schemas.openxmlformats.org/officeDocument/2006/relationships/image" Target="../media/image186.png"/><Relationship Id="rId38" Type="http://schemas.openxmlformats.org/officeDocument/2006/relationships/image" Target="../media/image73.png"/><Relationship Id="rId2" Type="http://schemas.openxmlformats.org/officeDocument/2006/relationships/tags" Target="../tags/tag211.xml"/><Relationship Id="rId16" Type="http://schemas.openxmlformats.org/officeDocument/2006/relationships/tags" Target="../tags/tag225.xml"/><Relationship Id="rId20" Type="http://schemas.openxmlformats.org/officeDocument/2006/relationships/notesSlide" Target="../notesSlides/notesSlide57.xml"/><Relationship Id="rId29" Type="http://schemas.openxmlformats.org/officeDocument/2006/relationships/image" Target="../media/image174.png"/><Relationship Id="rId41" Type="http://schemas.openxmlformats.org/officeDocument/2006/relationships/image" Target="../media/image180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tags" Target="../tags/tag220.xml"/><Relationship Id="rId24" Type="http://schemas.openxmlformats.org/officeDocument/2006/relationships/image" Target="../media/image181.png"/><Relationship Id="rId32" Type="http://schemas.openxmlformats.org/officeDocument/2006/relationships/image" Target="../media/image171.png"/><Relationship Id="rId37" Type="http://schemas.openxmlformats.org/officeDocument/2006/relationships/image" Target="../media/image177.png"/><Relationship Id="rId40" Type="http://schemas.openxmlformats.org/officeDocument/2006/relationships/image" Target="../media/image179.png"/><Relationship Id="rId5" Type="http://schemas.openxmlformats.org/officeDocument/2006/relationships/tags" Target="../tags/tag214.xml"/><Relationship Id="rId15" Type="http://schemas.openxmlformats.org/officeDocument/2006/relationships/tags" Target="../tags/tag224.xml"/><Relationship Id="rId23" Type="http://schemas.openxmlformats.org/officeDocument/2006/relationships/image" Target="../media/image173.png"/><Relationship Id="rId28" Type="http://schemas.openxmlformats.org/officeDocument/2006/relationships/image" Target="../media/image185.png"/><Relationship Id="rId36" Type="http://schemas.openxmlformats.org/officeDocument/2006/relationships/image" Target="../media/image176.png"/><Relationship Id="rId10" Type="http://schemas.openxmlformats.org/officeDocument/2006/relationships/tags" Target="../tags/tag219.xml"/><Relationship Id="rId19" Type="http://schemas.openxmlformats.org/officeDocument/2006/relationships/slideLayout" Target="../slideLayouts/slideLayout12.xml"/><Relationship Id="rId31" Type="http://schemas.openxmlformats.org/officeDocument/2006/relationships/image" Target="../media/image33.png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4" Type="http://schemas.openxmlformats.org/officeDocument/2006/relationships/tags" Target="../tags/tag223.xml"/><Relationship Id="rId22" Type="http://schemas.openxmlformats.org/officeDocument/2006/relationships/image" Target="../media/image172.png"/><Relationship Id="rId27" Type="http://schemas.openxmlformats.org/officeDocument/2006/relationships/image" Target="../media/image184.png"/><Relationship Id="rId30" Type="http://schemas.openxmlformats.org/officeDocument/2006/relationships/image" Target="../media/image32.png"/><Relationship Id="rId35" Type="http://schemas.openxmlformats.org/officeDocument/2006/relationships/image" Target="../media/image1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189.png"/><Relationship Id="rId26" Type="http://schemas.openxmlformats.org/officeDocument/2006/relationships/image" Target="../media/image176.png"/><Relationship Id="rId3" Type="http://schemas.openxmlformats.org/officeDocument/2006/relationships/tags" Target="../tags/tag230.xml"/><Relationship Id="rId21" Type="http://schemas.openxmlformats.org/officeDocument/2006/relationships/image" Target="../media/image174.png"/><Relationship Id="rId34" Type="http://schemas.openxmlformats.org/officeDocument/2006/relationships/image" Target="../media/image194.png"/><Relationship Id="rId7" Type="http://schemas.openxmlformats.org/officeDocument/2006/relationships/tags" Target="../tags/tag234.xml"/><Relationship Id="rId12" Type="http://schemas.openxmlformats.org/officeDocument/2006/relationships/tags" Target="../tags/tag239.xml"/><Relationship Id="rId17" Type="http://schemas.openxmlformats.org/officeDocument/2006/relationships/image" Target="../media/image188.png"/><Relationship Id="rId25" Type="http://schemas.openxmlformats.org/officeDocument/2006/relationships/image" Target="../media/image175.png"/><Relationship Id="rId33" Type="http://schemas.openxmlformats.org/officeDocument/2006/relationships/image" Target="../media/image193.png"/><Relationship Id="rId2" Type="http://schemas.openxmlformats.org/officeDocument/2006/relationships/tags" Target="../tags/tag229.xml"/><Relationship Id="rId16" Type="http://schemas.openxmlformats.org/officeDocument/2006/relationships/image" Target="../media/image46.png"/><Relationship Id="rId20" Type="http://schemas.openxmlformats.org/officeDocument/2006/relationships/image" Target="../media/image173.png"/><Relationship Id="rId29" Type="http://schemas.openxmlformats.org/officeDocument/2006/relationships/image" Target="../media/image178.png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tags" Target="../tags/tag238.xml"/><Relationship Id="rId24" Type="http://schemas.openxmlformats.org/officeDocument/2006/relationships/image" Target="../media/image171.png"/><Relationship Id="rId32" Type="http://schemas.openxmlformats.org/officeDocument/2006/relationships/image" Target="../media/image192.png"/><Relationship Id="rId5" Type="http://schemas.openxmlformats.org/officeDocument/2006/relationships/tags" Target="../tags/tag232.xml"/><Relationship Id="rId15" Type="http://schemas.openxmlformats.org/officeDocument/2006/relationships/image" Target="../media/image172.png"/><Relationship Id="rId23" Type="http://schemas.openxmlformats.org/officeDocument/2006/relationships/image" Target="../media/image33.png"/><Relationship Id="rId28" Type="http://schemas.openxmlformats.org/officeDocument/2006/relationships/image" Target="../media/image73.png"/><Relationship Id="rId10" Type="http://schemas.openxmlformats.org/officeDocument/2006/relationships/tags" Target="../tags/tag237.xml"/><Relationship Id="rId19" Type="http://schemas.openxmlformats.org/officeDocument/2006/relationships/image" Target="../media/image190.png"/><Relationship Id="rId31" Type="http://schemas.openxmlformats.org/officeDocument/2006/relationships/image" Target="../media/image180.png"/><Relationship Id="rId4" Type="http://schemas.openxmlformats.org/officeDocument/2006/relationships/tags" Target="../tags/tag231.xml"/><Relationship Id="rId9" Type="http://schemas.openxmlformats.org/officeDocument/2006/relationships/tags" Target="../tags/tag236.xml"/><Relationship Id="rId14" Type="http://schemas.openxmlformats.org/officeDocument/2006/relationships/notesSlide" Target="../notesSlides/notesSlide58.xml"/><Relationship Id="rId22" Type="http://schemas.openxmlformats.org/officeDocument/2006/relationships/image" Target="../media/image32.png"/><Relationship Id="rId27" Type="http://schemas.openxmlformats.org/officeDocument/2006/relationships/image" Target="../media/image177.png"/><Relationship Id="rId30" Type="http://schemas.openxmlformats.org/officeDocument/2006/relationships/image" Target="../media/image17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tags" Target="../tags/tag252.xml"/><Relationship Id="rId18" Type="http://schemas.openxmlformats.org/officeDocument/2006/relationships/image" Target="../media/image188.png"/><Relationship Id="rId26" Type="http://schemas.openxmlformats.org/officeDocument/2006/relationships/image" Target="../media/image199.png"/><Relationship Id="rId3" Type="http://schemas.openxmlformats.org/officeDocument/2006/relationships/tags" Target="../tags/tag242.xml"/><Relationship Id="rId21" Type="http://schemas.openxmlformats.org/officeDocument/2006/relationships/image" Target="../media/image31.png"/><Relationship Id="rId34" Type="http://schemas.openxmlformats.org/officeDocument/2006/relationships/image" Target="../media/image177.png"/><Relationship Id="rId7" Type="http://schemas.openxmlformats.org/officeDocument/2006/relationships/tags" Target="../tags/tag246.xml"/><Relationship Id="rId12" Type="http://schemas.openxmlformats.org/officeDocument/2006/relationships/tags" Target="../tags/tag251.xml"/><Relationship Id="rId17" Type="http://schemas.openxmlformats.org/officeDocument/2006/relationships/image" Target="../media/image46.png"/><Relationship Id="rId25" Type="http://schemas.openxmlformats.org/officeDocument/2006/relationships/image" Target="../media/image198.png"/><Relationship Id="rId33" Type="http://schemas.openxmlformats.org/officeDocument/2006/relationships/image" Target="../media/image176.png"/><Relationship Id="rId38" Type="http://schemas.openxmlformats.org/officeDocument/2006/relationships/image" Target="../media/image180.png"/><Relationship Id="rId2" Type="http://schemas.openxmlformats.org/officeDocument/2006/relationships/tags" Target="../tags/tag241.xml"/><Relationship Id="rId16" Type="http://schemas.openxmlformats.org/officeDocument/2006/relationships/image" Target="../media/image172.png"/><Relationship Id="rId20" Type="http://schemas.openxmlformats.org/officeDocument/2006/relationships/image" Target="../media/image190.png"/><Relationship Id="rId29" Type="http://schemas.openxmlformats.org/officeDocument/2006/relationships/image" Target="../media/image32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24" Type="http://schemas.openxmlformats.org/officeDocument/2006/relationships/image" Target="../media/image197.png"/><Relationship Id="rId32" Type="http://schemas.openxmlformats.org/officeDocument/2006/relationships/image" Target="../media/image175.png"/><Relationship Id="rId37" Type="http://schemas.openxmlformats.org/officeDocument/2006/relationships/image" Target="../media/image179.png"/><Relationship Id="rId5" Type="http://schemas.openxmlformats.org/officeDocument/2006/relationships/tags" Target="../tags/tag244.xml"/><Relationship Id="rId15" Type="http://schemas.openxmlformats.org/officeDocument/2006/relationships/notesSlide" Target="../notesSlides/notesSlide59.xml"/><Relationship Id="rId23" Type="http://schemas.openxmlformats.org/officeDocument/2006/relationships/image" Target="../media/image196.png"/><Relationship Id="rId28" Type="http://schemas.openxmlformats.org/officeDocument/2006/relationships/image" Target="../media/image174.png"/><Relationship Id="rId36" Type="http://schemas.openxmlformats.org/officeDocument/2006/relationships/image" Target="../media/image178.png"/><Relationship Id="rId10" Type="http://schemas.openxmlformats.org/officeDocument/2006/relationships/tags" Target="../tags/tag249.xml"/><Relationship Id="rId19" Type="http://schemas.openxmlformats.org/officeDocument/2006/relationships/image" Target="../media/image189.png"/><Relationship Id="rId31" Type="http://schemas.openxmlformats.org/officeDocument/2006/relationships/image" Target="../media/image171.png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slideLayout" Target="../slideLayouts/slideLayout12.xml"/><Relationship Id="rId22" Type="http://schemas.openxmlformats.org/officeDocument/2006/relationships/image" Target="../media/image195.emf"/><Relationship Id="rId27" Type="http://schemas.openxmlformats.org/officeDocument/2006/relationships/image" Target="../media/image173.png"/><Relationship Id="rId30" Type="http://schemas.openxmlformats.org/officeDocument/2006/relationships/image" Target="../media/image33.png"/><Relationship Id="rId35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260.xml"/><Relationship Id="rId13" Type="http://schemas.openxmlformats.org/officeDocument/2006/relationships/tags" Target="../tags/tag265.xml"/><Relationship Id="rId18" Type="http://schemas.openxmlformats.org/officeDocument/2006/relationships/image" Target="../media/image46.png"/><Relationship Id="rId26" Type="http://schemas.openxmlformats.org/officeDocument/2006/relationships/image" Target="../media/image198.png"/><Relationship Id="rId39" Type="http://schemas.openxmlformats.org/officeDocument/2006/relationships/image" Target="../media/image73.png"/><Relationship Id="rId3" Type="http://schemas.openxmlformats.org/officeDocument/2006/relationships/tags" Target="../tags/tag255.xml"/><Relationship Id="rId21" Type="http://schemas.openxmlformats.org/officeDocument/2006/relationships/image" Target="../media/image190.png"/><Relationship Id="rId34" Type="http://schemas.openxmlformats.org/officeDocument/2006/relationships/image" Target="../media/image171.png"/><Relationship Id="rId42" Type="http://schemas.openxmlformats.org/officeDocument/2006/relationships/image" Target="../media/image180.png"/><Relationship Id="rId7" Type="http://schemas.openxmlformats.org/officeDocument/2006/relationships/tags" Target="../tags/tag259.xml"/><Relationship Id="rId12" Type="http://schemas.openxmlformats.org/officeDocument/2006/relationships/tags" Target="../tags/tag264.xml"/><Relationship Id="rId17" Type="http://schemas.openxmlformats.org/officeDocument/2006/relationships/image" Target="../media/image172.png"/><Relationship Id="rId25" Type="http://schemas.openxmlformats.org/officeDocument/2006/relationships/image" Target="../media/image197.png"/><Relationship Id="rId33" Type="http://schemas.openxmlformats.org/officeDocument/2006/relationships/image" Target="../media/image33.png"/><Relationship Id="rId38" Type="http://schemas.openxmlformats.org/officeDocument/2006/relationships/image" Target="../media/image177.png"/><Relationship Id="rId2" Type="http://schemas.openxmlformats.org/officeDocument/2006/relationships/tags" Target="../tags/tag254.xml"/><Relationship Id="rId16" Type="http://schemas.openxmlformats.org/officeDocument/2006/relationships/notesSlide" Target="../notesSlides/notesSlide60.xml"/><Relationship Id="rId20" Type="http://schemas.openxmlformats.org/officeDocument/2006/relationships/image" Target="../media/image189.png"/><Relationship Id="rId29" Type="http://schemas.openxmlformats.org/officeDocument/2006/relationships/image" Target="../media/image201.jpeg"/><Relationship Id="rId41" Type="http://schemas.openxmlformats.org/officeDocument/2006/relationships/image" Target="../media/image179.png"/><Relationship Id="rId1" Type="http://schemas.openxmlformats.org/officeDocument/2006/relationships/tags" Target="../tags/tag253.xml"/><Relationship Id="rId6" Type="http://schemas.openxmlformats.org/officeDocument/2006/relationships/tags" Target="../tags/tag258.xml"/><Relationship Id="rId11" Type="http://schemas.openxmlformats.org/officeDocument/2006/relationships/tags" Target="../tags/tag263.xml"/><Relationship Id="rId24" Type="http://schemas.openxmlformats.org/officeDocument/2006/relationships/image" Target="../media/image196.png"/><Relationship Id="rId32" Type="http://schemas.openxmlformats.org/officeDocument/2006/relationships/image" Target="../media/image32.png"/><Relationship Id="rId37" Type="http://schemas.openxmlformats.org/officeDocument/2006/relationships/image" Target="../media/image176.png"/><Relationship Id="rId40" Type="http://schemas.openxmlformats.org/officeDocument/2006/relationships/image" Target="../media/image178.png"/><Relationship Id="rId5" Type="http://schemas.openxmlformats.org/officeDocument/2006/relationships/tags" Target="../tags/tag257.xml"/><Relationship Id="rId15" Type="http://schemas.openxmlformats.org/officeDocument/2006/relationships/slideLayout" Target="../slideLayouts/slideLayout12.xml"/><Relationship Id="rId23" Type="http://schemas.openxmlformats.org/officeDocument/2006/relationships/image" Target="../media/image195.emf"/><Relationship Id="rId28" Type="http://schemas.openxmlformats.org/officeDocument/2006/relationships/image" Target="../media/image200.png"/><Relationship Id="rId36" Type="http://schemas.openxmlformats.org/officeDocument/2006/relationships/image" Target="../media/image175.png"/><Relationship Id="rId10" Type="http://schemas.openxmlformats.org/officeDocument/2006/relationships/tags" Target="../tags/tag262.xml"/><Relationship Id="rId19" Type="http://schemas.openxmlformats.org/officeDocument/2006/relationships/image" Target="../media/image188.png"/><Relationship Id="rId31" Type="http://schemas.openxmlformats.org/officeDocument/2006/relationships/image" Target="../media/image174.png"/><Relationship Id="rId4" Type="http://schemas.openxmlformats.org/officeDocument/2006/relationships/tags" Target="../tags/tag256.xml"/><Relationship Id="rId9" Type="http://schemas.openxmlformats.org/officeDocument/2006/relationships/tags" Target="../tags/tag261.xml"/><Relationship Id="rId14" Type="http://schemas.openxmlformats.org/officeDocument/2006/relationships/tags" Target="../tags/tag266.xml"/><Relationship Id="rId22" Type="http://schemas.openxmlformats.org/officeDocument/2006/relationships/image" Target="../media/image31.png"/><Relationship Id="rId27" Type="http://schemas.openxmlformats.org/officeDocument/2006/relationships/image" Target="../media/image199.png"/><Relationship Id="rId30" Type="http://schemas.openxmlformats.org/officeDocument/2006/relationships/image" Target="../media/image173.png"/><Relationship Id="rId35" Type="http://schemas.openxmlformats.org/officeDocument/2006/relationships/image" Target="../media/image2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13" Type="http://schemas.openxmlformats.org/officeDocument/2006/relationships/tags" Target="../tags/tag279.xml"/><Relationship Id="rId18" Type="http://schemas.openxmlformats.org/officeDocument/2006/relationships/image" Target="../media/image46.png"/><Relationship Id="rId26" Type="http://schemas.openxmlformats.org/officeDocument/2006/relationships/image" Target="../media/image199.png"/><Relationship Id="rId39" Type="http://schemas.openxmlformats.org/officeDocument/2006/relationships/image" Target="../media/image73.png"/><Relationship Id="rId3" Type="http://schemas.openxmlformats.org/officeDocument/2006/relationships/tags" Target="../tags/tag269.xml"/><Relationship Id="rId21" Type="http://schemas.openxmlformats.org/officeDocument/2006/relationships/image" Target="../media/image190.png"/><Relationship Id="rId34" Type="http://schemas.openxmlformats.org/officeDocument/2006/relationships/image" Target="../media/image33.png"/><Relationship Id="rId42" Type="http://schemas.openxmlformats.org/officeDocument/2006/relationships/image" Target="../media/image180.png"/><Relationship Id="rId7" Type="http://schemas.openxmlformats.org/officeDocument/2006/relationships/tags" Target="../tags/tag273.xml"/><Relationship Id="rId12" Type="http://schemas.openxmlformats.org/officeDocument/2006/relationships/tags" Target="../tags/tag278.xml"/><Relationship Id="rId17" Type="http://schemas.openxmlformats.org/officeDocument/2006/relationships/image" Target="../media/image172.png"/><Relationship Id="rId25" Type="http://schemas.openxmlformats.org/officeDocument/2006/relationships/image" Target="../media/image198.png"/><Relationship Id="rId33" Type="http://schemas.openxmlformats.org/officeDocument/2006/relationships/image" Target="../media/image32.png"/><Relationship Id="rId38" Type="http://schemas.openxmlformats.org/officeDocument/2006/relationships/image" Target="../media/image177.png"/><Relationship Id="rId2" Type="http://schemas.openxmlformats.org/officeDocument/2006/relationships/tags" Target="../tags/tag268.xml"/><Relationship Id="rId16" Type="http://schemas.openxmlformats.org/officeDocument/2006/relationships/notesSlide" Target="../notesSlides/notesSlide61.xml"/><Relationship Id="rId20" Type="http://schemas.openxmlformats.org/officeDocument/2006/relationships/image" Target="../media/image189.png"/><Relationship Id="rId29" Type="http://schemas.openxmlformats.org/officeDocument/2006/relationships/image" Target="../media/image201.jpeg"/><Relationship Id="rId41" Type="http://schemas.openxmlformats.org/officeDocument/2006/relationships/image" Target="../media/image179.png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11" Type="http://schemas.openxmlformats.org/officeDocument/2006/relationships/tags" Target="../tags/tag277.xml"/><Relationship Id="rId24" Type="http://schemas.openxmlformats.org/officeDocument/2006/relationships/image" Target="../media/image197.png"/><Relationship Id="rId32" Type="http://schemas.openxmlformats.org/officeDocument/2006/relationships/image" Target="../media/image174.png"/><Relationship Id="rId37" Type="http://schemas.openxmlformats.org/officeDocument/2006/relationships/image" Target="../media/image176.png"/><Relationship Id="rId40" Type="http://schemas.openxmlformats.org/officeDocument/2006/relationships/image" Target="../media/image178.png"/><Relationship Id="rId5" Type="http://schemas.openxmlformats.org/officeDocument/2006/relationships/tags" Target="../tags/tag271.xml"/><Relationship Id="rId15" Type="http://schemas.openxmlformats.org/officeDocument/2006/relationships/slideLayout" Target="../slideLayouts/slideLayout12.xml"/><Relationship Id="rId23" Type="http://schemas.openxmlformats.org/officeDocument/2006/relationships/image" Target="../media/image195.emf"/><Relationship Id="rId28" Type="http://schemas.openxmlformats.org/officeDocument/2006/relationships/image" Target="../media/image200.png"/><Relationship Id="rId36" Type="http://schemas.openxmlformats.org/officeDocument/2006/relationships/image" Target="../media/image175.png"/><Relationship Id="rId10" Type="http://schemas.openxmlformats.org/officeDocument/2006/relationships/tags" Target="../tags/tag276.xml"/><Relationship Id="rId19" Type="http://schemas.openxmlformats.org/officeDocument/2006/relationships/image" Target="../media/image188.png"/><Relationship Id="rId31" Type="http://schemas.openxmlformats.org/officeDocument/2006/relationships/image" Target="../media/image196.png"/><Relationship Id="rId4" Type="http://schemas.openxmlformats.org/officeDocument/2006/relationships/tags" Target="../tags/tag270.xml"/><Relationship Id="rId9" Type="http://schemas.openxmlformats.org/officeDocument/2006/relationships/tags" Target="../tags/tag275.xml"/><Relationship Id="rId14" Type="http://schemas.openxmlformats.org/officeDocument/2006/relationships/tags" Target="../tags/tag280.xml"/><Relationship Id="rId22" Type="http://schemas.openxmlformats.org/officeDocument/2006/relationships/image" Target="../media/image31.png"/><Relationship Id="rId27" Type="http://schemas.openxmlformats.org/officeDocument/2006/relationships/image" Target="../media/image202.png"/><Relationship Id="rId30" Type="http://schemas.openxmlformats.org/officeDocument/2006/relationships/image" Target="../media/image173.png"/><Relationship Id="rId35" Type="http://schemas.openxmlformats.org/officeDocument/2006/relationships/image" Target="../media/image17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tags" Target="../tags/tag283.xml"/><Relationship Id="rId7" Type="http://schemas.openxmlformats.org/officeDocument/2006/relationships/image" Target="../media/image203.png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06.png"/><Relationship Id="rId4" Type="http://schemas.openxmlformats.org/officeDocument/2006/relationships/tags" Target="../tags/tag284.xml"/><Relationship Id="rId9" Type="http://schemas.openxmlformats.org/officeDocument/2006/relationships/image" Target="../media/image2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5.xml"/><Relationship Id="rId5" Type="http://schemas.openxmlformats.org/officeDocument/2006/relationships/image" Target="../media/image208.png"/><Relationship Id="rId4" Type="http://schemas.openxmlformats.org/officeDocument/2006/relationships/image" Target="../media/image207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tags" Target="../tags/tag288.xml"/><Relationship Id="rId21" Type="http://schemas.openxmlformats.org/officeDocument/2006/relationships/image" Target="../media/image217.png"/><Relationship Id="rId7" Type="http://schemas.openxmlformats.org/officeDocument/2006/relationships/tags" Target="../tags/tag292.xml"/><Relationship Id="rId12" Type="http://schemas.openxmlformats.org/officeDocument/2006/relationships/notesSlide" Target="../notesSlides/notesSlide64.xml"/><Relationship Id="rId17" Type="http://schemas.openxmlformats.org/officeDocument/2006/relationships/image" Target="../media/image213.png"/><Relationship Id="rId2" Type="http://schemas.openxmlformats.org/officeDocument/2006/relationships/tags" Target="../tags/tag287.xml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290.xml"/><Relationship Id="rId15" Type="http://schemas.openxmlformats.org/officeDocument/2006/relationships/image" Target="../media/image211.png"/><Relationship Id="rId10" Type="http://schemas.openxmlformats.org/officeDocument/2006/relationships/tags" Target="../tags/tag295.xml"/><Relationship Id="rId19" Type="http://schemas.openxmlformats.org/officeDocument/2006/relationships/image" Target="../media/image215.png"/><Relationship Id="rId4" Type="http://schemas.openxmlformats.org/officeDocument/2006/relationships/tags" Target="../tags/tag289.xml"/><Relationship Id="rId9" Type="http://schemas.openxmlformats.org/officeDocument/2006/relationships/tags" Target="../tags/tag294.xml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20.png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image" Target="../media/image219.png"/><Relationship Id="rId5" Type="http://schemas.openxmlformats.org/officeDocument/2006/relationships/image" Target="../media/image169.png"/><Relationship Id="rId4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305.xml"/><Relationship Id="rId13" Type="http://schemas.openxmlformats.org/officeDocument/2006/relationships/image" Target="../media/image39.png"/><Relationship Id="rId18" Type="http://schemas.openxmlformats.org/officeDocument/2006/relationships/image" Target="../media/image50.png"/><Relationship Id="rId3" Type="http://schemas.openxmlformats.org/officeDocument/2006/relationships/tags" Target="../tags/tag300.xml"/><Relationship Id="rId21" Type="http://schemas.openxmlformats.org/officeDocument/2006/relationships/image" Target="../media/image47.png"/><Relationship Id="rId7" Type="http://schemas.openxmlformats.org/officeDocument/2006/relationships/tags" Target="../tags/tag304.xml"/><Relationship Id="rId12" Type="http://schemas.openxmlformats.org/officeDocument/2006/relationships/image" Target="../media/image32.png"/><Relationship Id="rId17" Type="http://schemas.openxmlformats.org/officeDocument/2006/relationships/image" Target="../media/image53.png"/><Relationship Id="rId2" Type="http://schemas.openxmlformats.org/officeDocument/2006/relationships/tags" Target="../tags/tag299.xml"/><Relationship Id="rId16" Type="http://schemas.openxmlformats.org/officeDocument/2006/relationships/image" Target="../media/image54.png"/><Relationship Id="rId20" Type="http://schemas.openxmlformats.org/officeDocument/2006/relationships/image" Target="../media/image52.png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1" Type="http://schemas.openxmlformats.org/officeDocument/2006/relationships/image" Target="../media/image31.png"/><Relationship Id="rId5" Type="http://schemas.openxmlformats.org/officeDocument/2006/relationships/tags" Target="../tags/tag302.xml"/><Relationship Id="rId15" Type="http://schemas.openxmlformats.org/officeDocument/2006/relationships/image" Target="../media/image46.png"/><Relationship Id="rId23" Type="http://schemas.openxmlformats.org/officeDocument/2006/relationships/image" Target="../media/image49.png"/><Relationship Id="rId10" Type="http://schemas.openxmlformats.org/officeDocument/2006/relationships/notesSlide" Target="../notesSlides/notesSlide66.xml"/><Relationship Id="rId19" Type="http://schemas.openxmlformats.org/officeDocument/2006/relationships/image" Target="../media/image51.png"/><Relationship Id="rId4" Type="http://schemas.openxmlformats.org/officeDocument/2006/relationships/tags" Target="../tags/tag301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3.png"/><Relationship Id="rId22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33.png"/><Relationship Id="rId26" Type="http://schemas.openxmlformats.org/officeDocument/2006/relationships/image" Target="../media/image223.png"/><Relationship Id="rId3" Type="http://schemas.openxmlformats.org/officeDocument/2006/relationships/tags" Target="../tags/tag308.xml"/><Relationship Id="rId21" Type="http://schemas.openxmlformats.org/officeDocument/2006/relationships/image" Target="../media/image50.png"/><Relationship Id="rId7" Type="http://schemas.openxmlformats.org/officeDocument/2006/relationships/tags" Target="../tags/tag312.xml"/><Relationship Id="rId12" Type="http://schemas.openxmlformats.org/officeDocument/2006/relationships/tags" Target="../tags/tag317.xml"/><Relationship Id="rId17" Type="http://schemas.openxmlformats.org/officeDocument/2006/relationships/image" Target="../media/image39.png"/><Relationship Id="rId25" Type="http://schemas.openxmlformats.org/officeDocument/2006/relationships/image" Target="../media/image222.png"/><Relationship Id="rId2" Type="http://schemas.openxmlformats.org/officeDocument/2006/relationships/tags" Target="../tags/tag307.xml"/><Relationship Id="rId16" Type="http://schemas.openxmlformats.org/officeDocument/2006/relationships/image" Target="../media/image32.png"/><Relationship Id="rId20" Type="http://schemas.openxmlformats.org/officeDocument/2006/relationships/image" Target="../media/image53.png"/><Relationship Id="rId29" Type="http://schemas.openxmlformats.org/officeDocument/2006/relationships/image" Target="../media/image47.png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tags" Target="../tags/tag316.xml"/><Relationship Id="rId24" Type="http://schemas.openxmlformats.org/officeDocument/2006/relationships/image" Target="../media/image221.png"/><Relationship Id="rId5" Type="http://schemas.openxmlformats.org/officeDocument/2006/relationships/tags" Target="../tags/tag310.xml"/><Relationship Id="rId15" Type="http://schemas.openxmlformats.org/officeDocument/2006/relationships/image" Target="../media/image31.png"/><Relationship Id="rId23" Type="http://schemas.openxmlformats.org/officeDocument/2006/relationships/image" Target="../media/image52.png"/><Relationship Id="rId28" Type="http://schemas.openxmlformats.org/officeDocument/2006/relationships/image" Target="../media/image225.png"/><Relationship Id="rId10" Type="http://schemas.openxmlformats.org/officeDocument/2006/relationships/tags" Target="../tags/tag315.xml"/><Relationship Id="rId19" Type="http://schemas.openxmlformats.org/officeDocument/2006/relationships/image" Target="../media/image46.png"/><Relationship Id="rId31" Type="http://schemas.openxmlformats.org/officeDocument/2006/relationships/image" Target="../media/image49.png"/><Relationship Id="rId4" Type="http://schemas.openxmlformats.org/officeDocument/2006/relationships/tags" Target="../tags/tag309.xml"/><Relationship Id="rId9" Type="http://schemas.openxmlformats.org/officeDocument/2006/relationships/tags" Target="../tags/tag314.xml"/><Relationship Id="rId14" Type="http://schemas.openxmlformats.org/officeDocument/2006/relationships/notesSlide" Target="../notesSlides/notesSlide67.xml"/><Relationship Id="rId22" Type="http://schemas.openxmlformats.org/officeDocument/2006/relationships/image" Target="../media/image51.png"/><Relationship Id="rId27" Type="http://schemas.openxmlformats.org/officeDocument/2006/relationships/image" Target="../media/image224.png"/><Relationship Id="rId30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325.xml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33.png"/><Relationship Id="rId26" Type="http://schemas.openxmlformats.org/officeDocument/2006/relationships/image" Target="../media/image223.png"/><Relationship Id="rId3" Type="http://schemas.openxmlformats.org/officeDocument/2006/relationships/tags" Target="../tags/tag320.xml"/><Relationship Id="rId21" Type="http://schemas.openxmlformats.org/officeDocument/2006/relationships/image" Target="../media/image51.png"/><Relationship Id="rId7" Type="http://schemas.openxmlformats.org/officeDocument/2006/relationships/tags" Target="../tags/tag324.xml"/><Relationship Id="rId12" Type="http://schemas.openxmlformats.org/officeDocument/2006/relationships/tags" Target="../tags/tag329.xml"/><Relationship Id="rId17" Type="http://schemas.openxmlformats.org/officeDocument/2006/relationships/image" Target="../media/image39.png"/><Relationship Id="rId25" Type="http://schemas.openxmlformats.org/officeDocument/2006/relationships/image" Target="../media/image222.png"/><Relationship Id="rId2" Type="http://schemas.openxmlformats.org/officeDocument/2006/relationships/tags" Target="../tags/tag319.xml"/><Relationship Id="rId16" Type="http://schemas.openxmlformats.org/officeDocument/2006/relationships/image" Target="../media/image32.png"/><Relationship Id="rId20" Type="http://schemas.openxmlformats.org/officeDocument/2006/relationships/image" Target="../media/image53.png"/><Relationship Id="rId29" Type="http://schemas.openxmlformats.org/officeDocument/2006/relationships/image" Target="../media/image47.png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11" Type="http://schemas.openxmlformats.org/officeDocument/2006/relationships/tags" Target="../tags/tag328.xml"/><Relationship Id="rId24" Type="http://schemas.openxmlformats.org/officeDocument/2006/relationships/image" Target="../media/image221.png"/><Relationship Id="rId5" Type="http://schemas.openxmlformats.org/officeDocument/2006/relationships/tags" Target="../tags/tag322.xml"/><Relationship Id="rId15" Type="http://schemas.openxmlformats.org/officeDocument/2006/relationships/image" Target="../media/image31.png"/><Relationship Id="rId23" Type="http://schemas.openxmlformats.org/officeDocument/2006/relationships/image" Target="../media/image50.png"/><Relationship Id="rId28" Type="http://schemas.openxmlformats.org/officeDocument/2006/relationships/image" Target="../media/image225.png"/><Relationship Id="rId10" Type="http://schemas.openxmlformats.org/officeDocument/2006/relationships/tags" Target="../tags/tag327.xml"/><Relationship Id="rId19" Type="http://schemas.openxmlformats.org/officeDocument/2006/relationships/image" Target="../media/image46.png"/><Relationship Id="rId31" Type="http://schemas.openxmlformats.org/officeDocument/2006/relationships/image" Target="../media/image49.png"/><Relationship Id="rId4" Type="http://schemas.openxmlformats.org/officeDocument/2006/relationships/tags" Target="../tags/tag321.xml"/><Relationship Id="rId9" Type="http://schemas.openxmlformats.org/officeDocument/2006/relationships/tags" Target="../tags/tag326.xml"/><Relationship Id="rId14" Type="http://schemas.openxmlformats.org/officeDocument/2006/relationships/notesSlide" Target="../notesSlides/notesSlide68.xml"/><Relationship Id="rId22" Type="http://schemas.openxmlformats.org/officeDocument/2006/relationships/image" Target="../media/image52.png"/><Relationship Id="rId27" Type="http://schemas.openxmlformats.org/officeDocument/2006/relationships/image" Target="../media/image224.png"/><Relationship Id="rId30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13" Type="http://schemas.openxmlformats.org/officeDocument/2006/relationships/tags" Target="../tags/tag342.xml"/><Relationship Id="rId18" Type="http://schemas.openxmlformats.org/officeDocument/2006/relationships/image" Target="../media/image39.png"/><Relationship Id="rId26" Type="http://schemas.openxmlformats.org/officeDocument/2006/relationships/image" Target="../media/image222.png"/><Relationship Id="rId3" Type="http://schemas.openxmlformats.org/officeDocument/2006/relationships/tags" Target="../tags/tag332.xml"/><Relationship Id="rId21" Type="http://schemas.openxmlformats.org/officeDocument/2006/relationships/image" Target="../media/image53.png"/><Relationship Id="rId34" Type="http://schemas.openxmlformats.org/officeDocument/2006/relationships/image" Target="../media/image225.png"/><Relationship Id="rId7" Type="http://schemas.openxmlformats.org/officeDocument/2006/relationships/tags" Target="../tags/tag336.xml"/><Relationship Id="rId12" Type="http://schemas.openxmlformats.org/officeDocument/2006/relationships/tags" Target="../tags/tag341.xml"/><Relationship Id="rId17" Type="http://schemas.openxmlformats.org/officeDocument/2006/relationships/image" Target="../media/image32.png"/><Relationship Id="rId25" Type="http://schemas.openxmlformats.org/officeDocument/2006/relationships/image" Target="../media/image221.png"/><Relationship Id="rId33" Type="http://schemas.openxmlformats.org/officeDocument/2006/relationships/image" Target="../media/image2131.png"/><Relationship Id="rId2" Type="http://schemas.openxmlformats.org/officeDocument/2006/relationships/tags" Target="../tags/tag331.xml"/><Relationship Id="rId16" Type="http://schemas.openxmlformats.org/officeDocument/2006/relationships/image" Target="../media/image31.png"/><Relationship Id="rId20" Type="http://schemas.openxmlformats.org/officeDocument/2006/relationships/image" Target="../media/image46.png"/><Relationship Id="rId29" Type="http://schemas.openxmlformats.org/officeDocument/2006/relationships/image" Target="../media/image226.png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tags" Target="../tags/tag340.xml"/><Relationship Id="rId24" Type="http://schemas.openxmlformats.org/officeDocument/2006/relationships/image" Target="../media/image52.png"/><Relationship Id="rId32" Type="http://schemas.openxmlformats.org/officeDocument/2006/relationships/image" Target="../media/image229.png"/><Relationship Id="rId5" Type="http://schemas.openxmlformats.org/officeDocument/2006/relationships/tags" Target="../tags/tag334.xml"/><Relationship Id="rId15" Type="http://schemas.openxmlformats.org/officeDocument/2006/relationships/notesSlide" Target="../notesSlides/notesSlide69.xml"/><Relationship Id="rId23" Type="http://schemas.openxmlformats.org/officeDocument/2006/relationships/image" Target="../media/image51.png"/><Relationship Id="rId28" Type="http://schemas.openxmlformats.org/officeDocument/2006/relationships/image" Target="../media/image224.png"/><Relationship Id="rId10" Type="http://schemas.openxmlformats.org/officeDocument/2006/relationships/tags" Target="../tags/tag339.xml"/><Relationship Id="rId19" Type="http://schemas.openxmlformats.org/officeDocument/2006/relationships/image" Target="../media/image33.png"/><Relationship Id="rId31" Type="http://schemas.openxmlformats.org/officeDocument/2006/relationships/image" Target="../media/image228.png"/><Relationship Id="rId4" Type="http://schemas.openxmlformats.org/officeDocument/2006/relationships/tags" Target="../tags/tag333.xml"/><Relationship Id="rId9" Type="http://schemas.openxmlformats.org/officeDocument/2006/relationships/tags" Target="../tags/tag338.xml"/><Relationship Id="rId14" Type="http://schemas.openxmlformats.org/officeDocument/2006/relationships/slideLayout" Target="../slideLayouts/slideLayout12.xml"/><Relationship Id="rId22" Type="http://schemas.openxmlformats.org/officeDocument/2006/relationships/image" Target="../media/image50.png"/><Relationship Id="rId27" Type="http://schemas.openxmlformats.org/officeDocument/2006/relationships/image" Target="../media/image223.png"/><Relationship Id="rId30" Type="http://schemas.openxmlformats.org/officeDocument/2006/relationships/image" Target="../media/image2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tags" Target="../tags/tag345.xml"/><Relationship Id="rId7" Type="http://schemas.openxmlformats.org/officeDocument/2006/relationships/image" Target="../media/image27.png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image" Target="../media/image2290.png"/><Relationship Id="rId5" Type="http://schemas.openxmlformats.org/officeDocument/2006/relationships/notesSlide" Target="../notesSlides/notesSlide70.xml"/><Relationship Id="rId10" Type="http://schemas.openxmlformats.org/officeDocument/2006/relationships/image" Target="../media/image232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3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13" Type="http://schemas.openxmlformats.org/officeDocument/2006/relationships/image" Target="../media/image234.emf"/><Relationship Id="rId26" Type="http://schemas.openxmlformats.org/officeDocument/2006/relationships/image" Target="../media/image231.png"/><Relationship Id="rId3" Type="http://schemas.openxmlformats.org/officeDocument/2006/relationships/tags" Target="../tags/tag348.xml"/><Relationship Id="rId21" Type="http://schemas.openxmlformats.org/officeDocument/2006/relationships/image" Target="../media/image239.png"/><Relationship Id="rId7" Type="http://schemas.openxmlformats.org/officeDocument/2006/relationships/tags" Target="../tags/tag352.xml"/><Relationship Id="rId12" Type="http://schemas.openxmlformats.org/officeDocument/2006/relationships/image" Target="../media/image233.emf"/><Relationship Id="rId17" Type="http://schemas.openxmlformats.org/officeDocument/2006/relationships/image" Target="../media/image238.emf"/><Relationship Id="rId25" Type="http://schemas.openxmlformats.org/officeDocument/2006/relationships/image" Target="../media/image230.png"/><Relationship Id="rId2" Type="http://schemas.openxmlformats.org/officeDocument/2006/relationships/tags" Target="../tags/tag347.xml"/><Relationship Id="rId16" Type="http://schemas.openxmlformats.org/officeDocument/2006/relationships/image" Target="../media/image237.png"/><Relationship Id="rId20" Type="http://schemas.openxmlformats.org/officeDocument/2006/relationships/image" Target="../media/image2240.png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image" Target="../media/image27.png"/><Relationship Id="rId24" Type="http://schemas.openxmlformats.org/officeDocument/2006/relationships/image" Target="../media/image242.png"/><Relationship Id="rId5" Type="http://schemas.openxmlformats.org/officeDocument/2006/relationships/tags" Target="../tags/tag350.xml"/><Relationship Id="rId15" Type="http://schemas.openxmlformats.org/officeDocument/2006/relationships/image" Target="../media/image236.emf"/><Relationship Id="rId23" Type="http://schemas.openxmlformats.org/officeDocument/2006/relationships/image" Target="../media/image241.png"/><Relationship Id="rId10" Type="http://schemas.openxmlformats.org/officeDocument/2006/relationships/notesSlide" Target="../notesSlides/notesSlide71.xml"/><Relationship Id="rId4" Type="http://schemas.openxmlformats.org/officeDocument/2006/relationships/tags" Target="../tags/tag349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235.emf"/><Relationship Id="rId22" Type="http://schemas.openxmlformats.org/officeDocument/2006/relationships/image" Target="../media/image240.png"/><Relationship Id="rId27" Type="http://schemas.openxmlformats.org/officeDocument/2006/relationships/image" Target="../media/image2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4.xml"/><Relationship Id="rId4" Type="http://schemas.openxmlformats.org/officeDocument/2006/relationships/image" Target="../media/image2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image" Target="../media/image246.png"/><Relationship Id="rId5" Type="http://schemas.openxmlformats.org/officeDocument/2006/relationships/image" Target="../media/image2410.png"/><Relationship Id="rId4" Type="http://schemas.openxmlformats.org/officeDocument/2006/relationships/image" Target="../media/image2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7.xml"/><Relationship Id="rId4" Type="http://schemas.openxmlformats.org/officeDocument/2006/relationships/image" Target="../media/image2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8.xml"/><Relationship Id="rId5" Type="http://schemas.openxmlformats.org/officeDocument/2006/relationships/image" Target="../media/image247.png"/><Relationship Id="rId4" Type="http://schemas.openxmlformats.org/officeDocument/2006/relationships/image" Target="../media/image23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1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8.png"/><Relationship Id="rId5" Type="http://schemas.openxmlformats.org/officeDocument/2006/relationships/image" Target="../media/image257.jpeg"/><Relationship Id="rId4" Type="http://schemas.openxmlformats.org/officeDocument/2006/relationships/image" Target="../media/image2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12" Type="http://schemas.openxmlformats.org/officeDocument/2006/relationships/image" Target="../media/image261.png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6" Type="http://schemas.openxmlformats.org/officeDocument/2006/relationships/image" Target="../media/image260.png"/><Relationship Id="rId11" Type="http://schemas.openxmlformats.org/officeDocument/2006/relationships/image" Target="../media/image23.png"/><Relationship Id="rId5" Type="http://schemas.openxmlformats.org/officeDocument/2006/relationships/image" Target="../media/image259.png"/><Relationship Id="rId10" Type="http://schemas.openxmlformats.org/officeDocument/2006/relationships/image" Target="../media/image1491.png"/><Relationship Id="rId4" Type="http://schemas.openxmlformats.org/officeDocument/2006/relationships/notesSlide" Target="../notesSlides/notesSlide84.xml"/><Relationship Id="rId9" Type="http://schemas.openxmlformats.org/officeDocument/2006/relationships/image" Target="../media/image149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33.png"/><Relationship Id="rId12" Type="http://schemas.openxmlformats.org/officeDocument/2006/relationships/image" Target="../media/image191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15" Type="http://schemas.openxmlformats.org/officeDocument/2006/relationships/image" Target="../media/image38.png"/><Relationship Id="rId19" Type="http://schemas.openxmlformats.org/officeDocument/2006/relationships/image" Target="../media/image41.png"/><Relationship Id="rId14" Type="http://schemas.openxmlformats.org/officeDocument/2006/relationships/image" Target="../media/image4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265.png"/><Relationship Id="rId18" Type="http://schemas.openxmlformats.org/officeDocument/2006/relationships/image" Target="../media/image269.png"/><Relationship Id="rId3" Type="http://schemas.openxmlformats.org/officeDocument/2006/relationships/tags" Target="../tags/tag363.xml"/><Relationship Id="rId21" Type="http://schemas.openxmlformats.org/officeDocument/2006/relationships/image" Target="../media/image23.png"/><Relationship Id="rId7" Type="http://schemas.openxmlformats.org/officeDocument/2006/relationships/tags" Target="../tags/tag367.xml"/><Relationship Id="rId12" Type="http://schemas.openxmlformats.org/officeDocument/2006/relationships/image" Target="../media/image263.png"/><Relationship Id="rId17" Type="http://schemas.openxmlformats.org/officeDocument/2006/relationships/image" Target="../media/image1670.png"/><Relationship Id="rId2" Type="http://schemas.openxmlformats.org/officeDocument/2006/relationships/tags" Target="../tags/tag362.xml"/><Relationship Id="rId16" Type="http://schemas.openxmlformats.org/officeDocument/2006/relationships/image" Target="../media/image268.png"/><Relationship Id="rId20" Type="http://schemas.openxmlformats.org/officeDocument/2006/relationships/image" Target="../media/image271.png"/><Relationship Id="rId1" Type="http://schemas.openxmlformats.org/officeDocument/2006/relationships/tags" Target="../tags/tag361.xml"/><Relationship Id="rId6" Type="http://schemas.openxmlformats.org/officeDocument/2006/relationships/tags" Target="../tags/tag366.xml"/><Relationship Id="rId11" Type="http://schemas.openxmlformats.org/officeDocument/2006/relationships/image" Target="../media/image2300.png"/><Relationship Id="rId5" Type="http://schemas.openxmlformats.org/officeDocument/2006/relationships/tags" Target="../tags/tag365.xml"/><Relationship Id="rId15" Type="http://schemas.openxmlformats.org/officeDocument/2006/relationships/image" Target="../media/image267.png"/><Relationship Id="rId10" Type="http://schemas.openxmlformats.org/officeDocument/2006/relationships/image" Target="../media/image262.png"/><Relationship Id="rId19" Type="http://schemas.openxmlformats.org/officeDocument/2006/relationships/image" Target="../media/image270.png"/><Relationship Id="rId4" Type="http://schemas.openxmlformats.org/officeDocument/2006/relationships/tags" Target="../tags/tag364.xml"/><Relationship Id="rId9" Type="http://schemas.openxmlformats.org/officeDocument/2006/relationships/notesSlide" Target="../notesSlides/notesSlide85.xml"/><Relationship Id="rId14" Type="http://schemas.openxmlformats.org/officeDocument/2006/relationships/image" Target="../media/image26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3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1.png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notesSlide" Target="../notesSlides/notesSlide8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0.xml"/><Relationship Id="rId5" Type="http://schemas.openxmlformats.org/officeDocument/2006/relationships/image" Target="../media/image282.png"/><Relationship Id="rId4" Type="http://schemas.openxmlformats.org/officeDocument/2006/relationships/image" Target="../media/image27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1.xml"/><Relationship Id="rId13" Type="http://schemas.openxmlformats.org/officeDocument/2006/relationships/image" Target="../media/image286.png"/><Relationship Id="rId3" Type="http://schemas.openxmlformats.org/officeDocument/2006/relationships/tags" Target="../tags/tag37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85.png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tags" Target="../tags/tag376.xml"/><Relationship Id="rId11" Type="http://schemas.openxmlformats.org/officeDocument/2006/relationships/image" Target="../media/image284.png"/><Relationship Id="rId5" Type="http://schemas.openxmlformats.org/officeDocument/2006/relationships/tags" Target="../tags/tag375.xml"/><Relationship Id="rId15" Type="http://schemas.openxmlformats.org/officeDocument/2006/relationships/image" Target="../media/image288.png"/><Relationship Id="rId10" Type="http://schemas.openxmlformats.org/officeDocument/2006/relationships/image" Target="../media/image283.png"/><Relationship Id="rId4" Type="http://schemas.openxmlformats.org/officeDocument/2006/relationships/tags" Target="../tags/tag374.xml"/><Relationship Id="rId9" Type="http://schemas.openxmlformats.org/officeDocument/2006/relationships/image" Target="../media/image279.png"/><Relationship Id="rId14" Type="http://schemas.openxmlformats.org/officeDocument/2006/relationships/image" Target="../media/image2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emf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16.png"/><Relationship Id="rId3" Type="http://schemas.openxmlformats.org/officeDocument/2006/relationships/tags" Target="../tags/tag379.xml"/><Relationship Id="rId7" Type="http://schemas.openxmlformats.org/officeDocument/2006/relationships/notesSlide" Target="../notesSlides/notesSlide93.xml"/><Relationship Id="rId12" Type="http://schemas.openxmlformats.org/officeDocument/2006/relationships/image" Target="../media/image115.png"/><Relationship Id="rId2" Type="http://schemas.openxmlformats.org/officeDocument/2006/relationships/tags" Target="../tags/tag378.xml"/><Relationship Id="rId16" Type="http://schemas.openxmlformats.org/officeDocument/2006/relationships/image" Target="../media/image291.png"/><Relationship Id="rId1" Type="http://schemas.openxmlformats.org/officeDocument/2006/relationships/tags" Target="../tags/tag37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14.png"/><Relationship Id="rId5" Type="http://schemas.openxmlformats.org/officeDocument/2006/relationships/tags" Target="../tags/tag381.xml"/><Relationship Id="rId15" Type="http://schemas.openxmlformats.org/officeDocument/2006/relationships/image" Target="../media/image36.png"/><Relationship Id="rId10" Type="http://schemas.openxmlformats.org/officeDocument/2006/relationships/image" Target="../media/image34.png"/><Relationship Id="rId4" Type="http://schemas.openxmlformats.org/officeDocument/2006/relationships/tags" Target="../tags/tag380.xml"/><Relationship Id="rId9" Type="http://schemas.openxmlformats.org/officeDocument/2006/relationships/image" Target="../media/image33.png"/><Relationship Id="rId14" Type="http://schemas.openxmlformats.org/officeDocument/2006/relationships/image" Target="../media/image2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D9B9244-CA73-3341-8691-300E5CEAAFD6}"/>
              </a:ext>
            </a:extLst>
          </p:cNvPr>
          <p:cNvSpPr txBox="1"/>
          <p:nvPr/>
        </p:nvSpPr>
        <p:spPr>
          <a:xfrm>
            <a:off x="5646420" y="230886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en-US" sz="3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="" xmlns:a16="http://schemas.microsoft.com/office/drawing/2014/main" id="{06225CBC-1437-0248-96CD-228965B6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227" y="1152402"/>
            <a:ext cx="4290647" cy="4068810"/>
          </a:xfrm>
        </p:spPr>
        <p:txBody>
          <a:bodyPr>
            <a:noAutofit/>
          </a:bodyPr>
          <a:lstStyle/>
          <a:p>
            <a:pPr lvl="0" hangingPunct="0"/>
            <a:r>
              <a:rPr lang="en-US" sz="1750" dirty="0">
                <a:latin typeface="Avenir Black"/>
                <a:ea typeface="Microsoft YaHei" pitchFamily="2"/>
                <a:cs typeface="Arial" pitchFamily="2"/>
              </a:rPr>
              <a:t>Optimization Methods </a:t>
            </a:r>
            <a:r>
              <a:rPr lang="en-US" sz="1750" dirty="0" smtClean="0">
                <a:latin typeface="Avenir Black"/>
                <a:ea typeface="Microsoft YaHei" pitchFamily="2"/>
                <a:cs typeface="Arial" pitchFamily="2"/>
              </a:rPr>
              <a:t>and Software</a:t>
            </a:r>
            <a:r>
              <a:rPr lang="en-US" sz="1750" dirty="0">
                <a:latin typeface="Avenir Black"/>
                <a:ea typeface="Microsoft YaHei" pitchFamily="2"/>
                <a:cs typeface="Arial" pitchFamily="2"/>
              </a:rPr>
              <a:t/>
            </a:r>
            <a:br>
              <a:rPr lang="en-US" sz="1750" dirty="0">
                <a:latin typeface="Avenir Black"/>
                <a:ea typeface="Microsoft YaHei" pitchFamily="2"/>
                <a:cs typeface="Arial" pitchFamily="2"/>
              </a:rPr>
            </a:br>
            <a:r>
              <a:rPr lang="en-US" sz="1750" dirty="0">
                <a:latin typeface="Avenir Black"/>
                <a:ea typeface="Microsoft YaHei" pitchFamily="2"/>
                <a:cs typeface="Arial" pitchFamily="2"/>
              </a:rPr>
              <a:t>for Federated Learning</a:t>
            </a:r>
            <a:r>
              <a:rPr lang="en-US" sz="1600" dirty="0">
                <a:latin typeface="Avenir Black"/>
                <a:ea typeface="Microsoft YaHei" pitchFamily="2"/>
                <a:cs typeface="Arial" pitchFamily="2"/>
              </a:rPr>
              <a:t/>
            </a:r>
            <a:br>
              <a:rPr lang="en-US" sz="1600" dirty="0">
                <a:latin typeface="Avenir Black"/>
                <a:ea typeface="Microsoft YaHei" pitchFamily="2"/>
                <a:cs typeface="Arial" pitchFamily="2"/>
              </a:rPr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> </a:t>
            </a:r>
            <a:r>
              <a:rPr lang="en-US" sz="1800" dirty="0" smtClean="0"/>
              <a:t>PhD Defense</a:t>
            </a:r>
            <a:r>
              <a:rPr lang="en-US" sz="1050" dirty="0"/>
              <a:t/>
            </a:r>
            <a:br>
              <a:rPr lang="en-US" sz="1050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1600" dirty="0"/>
              <a:t>Konstantin </a:t>
            </a:r>
            <a:r>
              <a:rPr lang="en-US" sz="1600" dirty="0" err="1" smtClean="0"/>
              <a:t>Burlachenko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Computer Science, KAUST</a:t>
            </a:r>
            <a:endParaRPr lang="en-US" sz="1400" dirty="0">
              <a:solidFill>
                <a:schemeClr val="bg1"/>
              </a:solidFill>
              <a:latin typeface="Avenir Boo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689CF75-0C1B-6049-B2B2-3E3F62DACECC}"/>
              </a:ext>
            </a:extLst>
          </p:cNvPr>
          <p:cNvSpPr txBox="1"/>
          <p:nvPr/>
        </p:nvSpPr>
        <p:spPr>
          <a:xfrm>
            <a:off x="5993394" y="416459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endParaRPr lang="en-US" sz="3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5210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/>
          <p:cNvSpPr/>
          <p:nvPr/>
        </p:nvSpPr>
        <p:spPr>
          <a:xfrm>
            <a:off x="54747" y="3106822"/>
            <a:ext cx="9034865" cy="167047"/>
          </a:xfrm>
          <a:prstGeom prst="roundRect">
            <a:avLst>
              <a:gd name="adj" fmla="val 25381"/>
            </a:avLst>
          </a:prstGeom>
          <a:solidFill>
            <a:srgbClr val="FFFFB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3090"/>
            <a:ext cx="9144000" cy="399246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Book" charset="0"/>
                <a:cs typeface="Avenir Book" charset="0"/>
              </a:rPr>
              <a:t>Federated Learning (FL</a:t>
            </a:r>
            <a:r>
              <a:rPr lang="en-US" sz="24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)</a:t>
            </a:r>
            <a:endParaRPr lang="en-US" sz="1400" b="1" dirty="0">
              <a:solidFill>
                <a:schemeClr val="bg1"/>
              </a:solidFill>
              <a:latin typeface="Avenir Book" charset="0"/>
              <a:cs typeface="Avenir Book" charset="0"/>
            </a:endParaRPr>
          </a:p>
        </p:txBody>
      </p:sp>
      <p:pic>
        <p:nvPicPr>
          <p:cNvPr id="3074" name="Picture 2" descr="C:\Users\burla\Downloads\output-onlinepngto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38" y="450840"/>
            <a:ext cx="3320497" cy="204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866927" y="2307743"/>
            <a:ext cx="15231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venir Book"/>
              </a:rPr>
              <a:t>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Avenir Book"/>
              </a:rPr>
              <a:t>mages: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venir Book"/>
              </a:rPr>
              <a:t>Google Search</a:t>
            </a:r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Объект 1"/>
          <p:cNvSpPr txBox="1">
            <a:spLocks/>
          </p:cNvSpPr>
          <p:nvPr/>
        </p:nvSpPr>
        <p:spPr>
          <a:xfrm>
            <a:off x="-1" y="4330082"/>
            <a:ext cx="9144001" cy="8134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While FL mitigates sample size limitations and enables novel decentralized applications, it also brings new </a:t>
            </a:r>
            <a:r>
              <a:rPr lang="en-US" sz="2000" b="1" dirty="0" smtClean="0">
                <a:solidFill>
                  <a:srgbClr val="FFFF00"/>
                </a:solidFill>
              </a:rPr>
              <a:t>challenges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39276" y="942204"/>
            <a:ext cx="3245460" cy="100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DF720A6-1A6A-5B17-B7E5-90E807A52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5" y="612396"/>
            <a:ext cx="2483944" cy="1662893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8660324" y="5072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#7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Объект 1"/>
          <p:cNvSpPr txBox="1">
            <a:spLocks/>
          </p:cNvSpPr>
          <p:nvPr/>
        </p:nvSpPr>
        <p:spPr>
          <a:xfrm>
            <a:off x="-5866" y="2560467"/>
            <a:ext cx="9144001" cy="4200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solidFill>
                  <a:schemeClr val="bg1"/>
                </a:solidFill>
              </a:rPr>
              <a:t>FL Origins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014" y="3053039"/>
            <a:ext cx="9124108" cy="8125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80" dirty="0"/>
              <a:t>Federated Learning: Strategies for Improving Communication Efficiency (</a:t>
            </a:r>
            <a:r>
              <a:rPr lang="en-US" sz="1180" b="1" dirty="0"/>
              <a:t>2016</a:t>
            </a:r>
            <a:r>
              <a:rPr lang="en-US" sz="1180" dirty="0"/>
              <a:t>) J. </a:t>
            </a:r>
            <a:r>
              <a:rPr lang="en-US" sz="1180" dirty="0" err="1"/>
              <a:t>Konečný</a:t>
            </a:r>
            <a:r>
              <a:rPr lang="en-US" sz="1180" dirty="0"/>
              <a:t>, B. McMahan, F. X. Yu, P. </a:t>
            </a:r>
            <a:r>
              <a:rPr lang="en-US" sz="1180" dirty="0" err="1"/>
              <a:t>Richtárik</a:t>
            </a:r>
            <a:r>
              <a:rPr lang="en-US" sz="1180" dirty="0"/>
              <a:t>, A.T. Suresh, </a:t>
            </a:r>
            <a:r>
              <a:rPr lang="en-US" sz="1180" dirty="0" smtClean="0"/>
              <a:t>D</a:t>
            </a:r>
            <a:r>
              <a:rPr lang="en-US" sz="1180" dirty="0"/>
              <a:t>. </a:t>
            </a:r>
            <a:r>
              <a:rPr lang="en-US" sz="1180" dirty="0" smtClean="0"/>
              <a:t>Bacon</a:t>
            </a:r>
            <a:endParaRPr lang="en-US" sz="1180" dirty="0"/>
          </a:p>
          <a:p>
            <a:r>
              <a:rPr lang="en-US" sz="1180" dirty="0" smtClean="0"/>
              <a:t>Federated </a:t>
            </a:r>
            <a:r>
              <a:rPr lang="en-US" sz="1180" dirty="0"/>
              <a:t>Optimization: Distributed Machine Learning for On-Device Intelligence (</a:t>
            </a:r>
            <a:r>
              <a:rPr lang="en-US" sz="1180" b="1" dirty="0"/>
              <a:t>2016</a:t>
            </a:r>
            <a:r>
              <a:rPr lang="en-US" sz="1180" dirty="0"/>
              <a:t>) </a:t>
            </a:r>
            <a:r>
              <a:rPr lang="en-US" sz="1180" dirty="0" err="1" smtClean="0"/>
              <a:t>J.Konečný</a:t>
            </a:r>
            <a:r>
              <a:rPr lang="en-US" sz="1180" dirty="0"/>
              <a:t>, B. McMahan, D. </a:t>
            </a:r>
            <a:r>
              <a:rPr lang="en-US" sz="1180" dirty="0" err="1"/>
              <a:t>Ramage</a:t>
            </a:r>
            <a:r>
              <a:rPr lang="en-US" sz="1180" dirty="0"/>
              <a:t>, </a:t>
            </a:r>
            <a:r>
              <a:rPr lang="en-US" sz="1180" dirty="0" smtClean="0"/>
              <a:t>P</a:t>
            </a:r>
            <a:r>
              <a:rPr lang="en-US" sz="1180" dirty="0"/>
              <a:t>. </a:t>
            </a:r>
            <a:r>
              <a:rPr lang="en-US" sz="1180" dirty="0" err="1"/>
              <a:t>Richtárik</a:t>
            </a:r>
            <a:endParaRPr lang="en-US" sz="1180" dirty="0"/>
          </a:p>
          <a:p>
            <a:r>
              <a:rPr lang="en-US" sz="1180" dirty="0" smtClean="0"/>
              <a:t>Communication-Efficient </a:t>
            </a:r>
            <a:r>
              <a:rPr lang="en-US" sz="1180" dirty="0"/>
              <a:t>Learning of Deep Networks from Decentralized </a:t>
            </a:r>
            <a:r>
              <a:rPr lang="en-US" sz="1180" dirty="0" smtClean="0"/>
              <a:t>Data </a:t>
            </a:r>
            <a:r>
              <a:rPr lang="en-US" sz="1180" dirty="0"/>
              <a:t>(</a:t>
            </a:r>
            <a:r>
              <a:rPr lang="en-US" sz="1180" b="1" dirty="0"/>
              <a:t>2017</a:t>
            </a:r>
            <a:r>
              <a:rPr lang="en-US" sz="1180" dirty="0"/>
              <a:t>) </a:t>
            </a:r>
            <a:r>
              <a:rPr lang="en-US" sz="1180" dirty="0" err="1"/>
              <a:t>B.McMahan</a:t>
            </a:r>
            <a:r>
              <a:rPr lang="en-US" sz="1180" dirty="0"/>
              <a:t>, et al.</a:t>
            </a:r>
          </a:p>
          <a:p>
            <a:r>
              <a:rPr lang="en-US" sz="1180" dirty="0"/>
              <a:t>Advances and Open Problems in Federated </a:t>
            </a:r>
            <a:r>
              <a:rPr lang="en-US" sz="1180" dirty="0" smtClean="0"/>
              <a:t>Learning</a:t>
            </a:r>
            <a:r>
              <a:rPr lang="en-US" sz="1180" dirty="0"/>
              <a:t> </a:t>
            </a:r>
            <a:r>
              <a:rPr lang="en-US" sz="1180" dirty="0" smtClean="0"/>
              <a:t>(</a:t>
            </a:r>
            <a:r>
              <a:rPr lang="en-US" sz="1180" b="1" dirty="0" smtClean="0"/>
              <a:t>2021</a:t>
            </a:r>
            <a:r>
              <a:rPr lang="en-US" sz="1180" dirty="0"/>
              <a:t>) P. </a:t>
            </a:r>
            <a:r>
              <a:rPr lang="en-US" sz="1180" dirty="0" err="1"/>
              <a:t>Kairouz</a:t>
            </a:r>
            <a:r>
              <a:rPr lang="en-US" sz="1180" dirty="0"/>
              <a:t>, et al. 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85340" y="3941073"/>
            <a:ext cx="8955790" cy="269031"/>
          </a:xfrm>
          <a:prstGeom prst="roundRect">
            <a:avLst>
              <a:gd name="adj" fmla="val 2538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Avenir Book" charset="0"/>
                <a:cs typeface="Avenir Book" charset="0"/>
              </a:rPr>
              <a:t>The first publication with </a:t>
            </a:r>
            <a:r>
              <a:rPr lang="en-US" sz="1600" dirty="0" smtClean="0">
                <a:solidFill>
                  <a:schemeClr val="tx1"/>
                </a:solidFill>
                <a:latin typeface="Avenir Book" charset="0"/>
                <a:cs typeface="Avenir Book" charset="0"/>
              </a:rPr>
              <a:t>“Federated Learning” </a:t>
            </a:r>
            <a:r>
              <a:rPr lang="en-US" sz="1600" dirty="0">
                <a:solidFill>
                  <a:schemeClr val="tx1"/>
                </a:solidFill>
                <a:latin typeface="Avenir Book" charset="0"/>
                <a:cs typeface="Avenir Book" charset="0"/>
              </a:rPr>
              <a:t>in its title</a:t>
            </a:r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8881964" y="3268683"/>
            <a:ext cx="1" cy="6723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</a:t>
            </a:r>
            <a:r>
              <a:rPr lang="en-US" sz="2400" b="1" dirty="0" smtClean="0">
                <a:solidFill>
                  <a:schemeClr val="bg1"/>
                </a:solidFill>
              </a:rPr>
              <a:t>Reloaded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 descr="\documentclass{article}&#10;\usepackage{amsmath}&#10;\pagestyle{empty}&#10;\begin{document}&#10;&#10;\textbf{Example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33" y="690327"/>
            <a:ext cx="1319505" cy="275523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657683" y="1122910"/>
            <a:ext cx="714644" cy="61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701985" y="21727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4 1 1" descr="undefine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1" y="3789593"/>
            <a:ext cx="552854" cy="100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 1 1" descr="\documentclass{article}&#10;\usepackage{amsmath}&#10;\pagestyle{empty}&#10;\begin{document}&#10;&#10;$L_1=1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90" y="1384627"/>
            <a:ext cx="798364" cy="236494"/>
          </a:xfrm>
          <a:prstGeom prst="rect">
            <a:avLst/>
          </a:prstGeom>
        </p:spPr>
      </p:pic>
      <p:pic>
        <p:nvPicPr>
          <p:cNvPr id="5" name="Picture 4 2" descr="\documentclass{article}&#10;\usepackage{amsmath}&#10;\pagestyle{empty}&#10;\begin{document}&#10;&#10;$L_2=1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71" y="2324413"/>
            <a:ext cx="799955" cy="237612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$L_3=1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51" y="3162305"/>
            <a:ext cx="801550" cy="242195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pagestyle{empty}&#10;\begin{document}&#10;&#10;$L_4=1000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66" y="4081726"/>
            <a:ext cx="1237833" cy="241001"/>
          </a:xfrm>
          <a:prstGeom prst="rect">
            <a:avLst/>
          </a:prstGeom>
        </p:spPr>
      </p:pic>
      <p:pic>
        <p:nvPicPr>
          <p:cNvPr id="49" name="Picture 7 1" descr="C:\Users\burla\Downloads\tesla_roadster_17-removebg-preview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2" y="2622427"/>
            <a:ext cx="1490645" cy="9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Рисунок 50" descr="\documentclass{article}&#10;\usepackage{amsmath}&#10;\pagestyle{empty}&#10;\begin{document}&#10;&#10;$L_{\rm AM}=\frac{1}{4}\left(1+1+1+100\right)=25.75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18" y="1736695"/>
            <a:ext cx="4679040" cy="381297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pagestyle{empty}&#10;\begin{document}&#10;&#10;$L_{\rm QM}\approx\sqrt{\frac{1}{4}\left(1+1+1+100\cdot100\right)}=15.73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05" y="2759182"/>
            <a:ext cx="5686120" cy="574362"/>
          </a:xfrm>
          <a:prstGeom prst="rect">
            <a:avLst/>
          </a:prstGeom>
        </p:spPr>
      </p:pic>
      <p:pic>
        <p:nvPicPr>
          <p:cNvPr id="19" name="Рисунок 18" descr="\documentclass{article}&#10;\usepackage{amsmath}&#10;\pagestyle{empty}&#10;\begin{document}&#10;&#10;Original $n=4$ clients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7" y="673812"/>
            <a:ext cx="2875964" cy="284649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200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#55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6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</a:t>
            </a:r>
            <a:r>
              <a:rPr lang="en-US" sz="2400" b="1" dirty="0" smtClean="0">
                <a:solidFill>
                  <a:schemeClr val="bg1"/>
                </a:solidFill>
              </a:rPr>
              <a:t>Reloaded (Approach 1)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2" name="Рисунок 21" descr="\documentclass{article}&#10;\usepackage{amsmath}&#10;\pagestyle{empty}&#10;\begin{document}&#10;&#10;Original $n=4$ clients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7" y="673812"/>
            <a:ext cx="2875964" cy="28464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657683" y="1122910"/>
            <a:ext cx="714644" cy="61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701985" y="21727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4 1 1" descr="undefined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1" y="3789593"/>
            <a:ext cx="552854" cy="100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 1 1" descr="\documentclass{article}&#10;\usepackage{amsmath}&#10;\pagestyle{empty}&#10;\begin{document}&#10;&#10;$L_1=1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90" y="1384627"/>
            <a:ext cx="798364" cy="236494"/>
          </a:xfrm>
          <a:prstGeom prst="rect">
            <a:avLst/>
          </a:prstGeom>
        </p:spPr>
      </p:pic>
      <p:pic>
        <p:nvPicPr>
          <p:cNvPr id="5" name="Picture 4 2" descr="\documentclass{article}&#10;\usepackage{amsmath}&#10;\pagestyle{empty}&#10;\begin{document}&#10;&#10;$L_2=1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71" y="2324413"/>
            <a:ext cx="799955" cy="237612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$L_3=1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51" y="3162305"/>
            <a:ext cx="801550" cy="242195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pagestyle{empty}&#10;\begin{document}&#10;&#10;$L_4=1000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66" y="4081726"/>
            <a:ext cx="1237833" cy="241001"/>
          </a:xfrm>
          <a:prstGeom prst="rect">
            <a:avLst/>
          </a:prstGeom>
        </p:spPr>
      </p:pic>
      <p:cxnSp>
        <p:nvCxnSpPr>
          <p:cNvPr id="21" name="Прямая со стрелкой 20"/>
          <p:cNvCxnSpPr/>
          <p:nvPr/>
        </p:nvCxnSpPr>
        <p:spPr>
          <a:xfrm>
            <a:off x="2529840" y="1617188"/>
            <a:ext cx="4247076" cy="0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 descr="\documentclass{article}&#10;\usepackage{amsmath}&#10;\pagestyle{empty}&#10;\begin{document}&#10;&#10;$\lceil \frac{L_1}{L_{\rm AM}} \rceil=\lceil \frac{1}{25.75} \rceil=1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96" y="1074102"/>
            <a:ext cx="2686618" cy="42168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7175323" y="1244418"/>
            <a:ext cx="714644" cy="613785"/>
          </a:xfrm>
          <a:prstGeom prst="rect">
            <a:avLst/>
          </a:prstGeom>
          <a:noFill/>
          <a:ln>
            <a:noFill/>
          </a:ln>
          <a:effectLst>
            <a:glow rad="254000">
              <a:srgbClr val="00B0F0">
                <a:alpha val="40000"/>
              </a:srgbClr>
            </a:glo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7266944" y="2224577"/>
            <a:ext cx="626040" cy="539640"/>
          </a:xfrm>
          <a:prstGeom prst="rect">
            <a:avLst/>
          </a:prstGeom>
          <a:noFill/>
          <a:ln>
            <a:noFill/>
          </a:ln>
          <a:effectLst>
            <a:glow rad="254000">
              <a:schemeClr val="accent5">
                <a:alpha val="40000"/>
              </a:schemeClr>
            </a:glow>
          </a:effectLst>
        </p:spPr>
      </p:pic>
      <p:pic>
        <p:nvPicPr>
          <p:cNvPr id="13" name="Рисунок 12" descr="\documentclass{article}&#10;\usepackage{amsmath}&#10;\pagestyle{empty}&#10;\begin{document}&#10;&#10;$\lceil \frac{L_2}{L_{\rm AM}} \rceil=\lceil \frac{1}{25.75} \rceil=1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11" y="1841141"/>
            <a:ext cx="2686903" cy="422901"/>
          </a:xfrm>
          <a:prstGeom prst="rect">
            <a:avLst/>
          </a:prstGeom>
        </p:spPr>
      </p:pic>
      <p:pic>
        <p:nvPicPr>
          <p:cNvPr id="14" name="Рисунок 13" descr="\documentclass{article}&#10;\usepackage{amsmath}&#10;\pagestyle{empty}&#10;\begin{document}&#10;&#10;$\lceil \frac{L_3}{L_{\rm AM}} \rceil=\lceil \frac{1}{25.75} \rceil=1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39" y="2827148"/>
            <a:ext cx="2686903" cy="422901"/>
          </a:xfrm>
          <a:prstGeom prst="rect">
            <a:avLst/>
          </a:prstGeom>
        </p:spPr>
      </p:pic>
      <p:cxnSp>
        <p:nvCxnSpPr>
          <p:cNvPr id="40" name="Прямая со стрелкой 39"/>
          <p:cNvCxnSpPr/>
          <p:nvPr/>
        </p:nvCxnSpPr>
        <p:spPr>
          <a:xfrm>
            <a:off x="2585720" y="2443219"/>
            <a:ext cx="4215967" cy="0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>
            <a:off x="2585720" y="3322059"/>
            <a:ext cx="4216110" cy="0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 descr="\documentclass{article}&#10;\usepackage{amsmath}&#10;\pagestyle{empty}&#10;\begin{document}&#10;&#10;$\lceil \frac{L_4}{L_{\rm AM}} \rceil=\lceil \frac{1000}{25.75} \rceil=39$&#10;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96" y="3990165"/>
            <a:ext cx="2852926" cy="424122"/>
          </a:xfrm>
          <a:prstGeom prst="rect">
            <a:avLst/>
          </a:prstGeom>
        </p:spPr>
      </p:pic>
      <p:pic>
        <p:nvPicPr>
          <p:cNvPr id="44" name="Picture 4 1 2 1" descr="undefined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221" y="4515085"/>
            <a:ext cx="312072" cy="565020"/>
          </a:xfrm>
          <a:prstGeom prst="rect">
            <a:avLst/>
          </a:prstGeom>
          <a:noFill/>
          <a:effectLst>
            <a:glow rad="2286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Прямая со стрелкой 44"/>
          <p:cNvCxnSpPr/>
          <p:nvPr/>
        </p:nvCxnSpPr>
        <p:spPr>
          <a:xfrm>
            <a:off x="1529080" y="4508050"/>
            <a:ext cx="5298150" cy="2812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 1 2 3" descr="undefined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00" y="4508050"/>
            <a:ext cx="312072" cy="565020"/>
          </a:xfrm>
          <a:prstGeom prst="rect">
            <a:avLst/>
          </a:prstGeom>
          <a:noFill/>
          <a:effectLst>
            <a:glow rad="2286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7 1" descr="C:\Users\burla\Downloads\tesla_roadster_17-removebg-preview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2" y="2622427"/>
            <a:ext cx="1490645" cy="9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 2" descr="C:\Users\burla\Downloads\tesla_roadster_17-removebg-preview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23" y="2764217"/>
            <a:ext cx="1490645" cy="993764"/>
          </a:xfrm>
          <a:prstGeom prst="rect">
            <a:avLst/>
          </a:prstGeom>
          <a:noFill/>
          <a:effectLst>
            <a:glow rad="254000">
              <a:srgbClr val="92D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Рисунок 28" descr="\documentclass{article}&#10;\usepackage{amsmath}&#10;\pagestyle{empty}&#10;\begin{document}&#10;&#10;Cloned $N=42$ clients&#10;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06" y="645741"/>
            <a:ext cx="2977117" cy="2319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27816" y="434039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lack"/>
                <a:cs typeface="Avenir Black"/>
              </a:rPr>
              <a:t>…</a:t>
            </a:r>
            <a:endParaRPr lang="ru-RU" sz="2400" dirty="0" smtClean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pic>
        <p:nvPicPr>
          <p:cNvPr id="10" name="Рисунок 9" descr="\documentclass{article}&#10;\usepackage{amsmath}&#10;\pagestyle{empty}&#10;\begin{document}&#10;&#10;$L_{11}=1$&#10;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753" y="1495786"/>
            <a:ext cx="911576" cy="237612"/>
          </a:xfrm>
          <a:prstGeom prst="rect">
            <a:avLst/>
          </a:prstGeom>
        </p:spPr>
      </p:pic>
      <p:cxnSp>
        <p:nvCxnSpPr>
          <p:cNvPr id="35" name="Прямая со стрелкой 34"/>
          <p:cNvCxnSpPr/>
          <p:nvPr/>
        </p:nvCxnSpPr>
        <p:spPr>
          <a:xfrm>
            <a:off x="1569720" y="4508050"/>
            <a:ext cx="5207196" cy="46527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5400000">
            <a:off x="5975683" y="451796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lack"/>
                <a:cs typeface="Avenir Black"/>
              </a:rPr>
              <a:t>…</a:t>
            </a:r>
            <a:endParaRPr lang="ru-RU" sz="2400" dirty="0" smtClean="0">
              <a:solidFill>
                <a:srgbClr val="FF0000"/>
              </a:solidFill>
              <a:latin typeface="Avenir Black"/>
              <a:cs typeface="Avenir Black"/>
            </a:endParaRPr>
          </a:p>
        </p:txBody>
      </p:sp>
      <p:pic>
        <p:nvPicPr>
          <p:cNvPr id="11" name="Рисунок 10" descr="\documentclass{article}&#10;\usepackage{amsmath}&#10;\pagestyle{empty}&#10;\begin{document}&#10;&#10;$L_{21}=1$&#10;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980" y="2308425"/>
            <a:ext cx="912026" cy="238735"/>
          </a:xfrm>
          <a:prstGeom prst="rect">
            <a:avLst/>
          </a:prstGeom>
        </p:spPr>
      </p:pic>
      <p:pic>
        <p:nvPicPr>
          <p:cNvPr id="19" name="Рисунок 18" descr="\documentclass{article}&#10;\usepackage{amsmath}&#10;\pagestyle{empty}&#10;\begin{document}&#10;&#10;$L_{31}=1$&#10;&#10;&#10;\end{document}" title="IguanaTex Bitmap Displa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83" y="3243561"/>
            <a:ext cx="912476" cy="243341"/>
          </a:xfrm>
          <a:prstGeom prst="rect">
            <a:avLst/>
          </a:prstGeom>
        </p:spPr>
      </p:pic>
      <p:pic>
        <p:nvPicPr>
          <p:cNvPr id="57" name="Рисунок 56" descr="\documentclass{article}&#10;\usepackage{amsmath}&#10;\pagestyle{empty}&#10;\begin{document}&#10;&#10;$L_{4j}=1000/39=25.64$&#10;&#10;&#10;\end{document}" title="IguanaTex Bitmap Display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72" y="4028679"/>
            <a:ext cx="2528532" cy="280147"/>
          </a:xfrm>
          <a:prstGeom prst="rect">
            <a:avLst/>
          </a:prstGeom>
        </p:spPr>
      </p:pic>
      <p:pic>
        <p:nvPicPr>
          <p:cNvPr id="55" name="Рисунок 54" descr="\documentclass{article}&#10;\usepackage{amsmath}&#10;\pagestyle{empty}&#10;\begin{document}&#10;&#10;$1\le j \le 39$&#10;&#10;&#10;\end{document}" title="IguanaTex Bitmap Display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511" y="4497713"/>
            <a:ext cx="1049177" cy="210769"/>
          </a:xfrm>
          <a:prstGeom prst="rect">
            <a:avLst/>
          </a:prstGeom>
        </p:spPr>
      </p:pic>
      <p:sp>
        <p:nvSpPr>
          <p:cNvPr id="39" name="Прямоугольник 38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200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#55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2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Прямая со стрелкой 47"/>
          <p:cNvCxnSpPr/>
          <p:nvPr/>
        </p:nvCxnSpPr>
        <p:spPr>
          <a:xfrm>
            <a:off x="12723827" y="1200448"/>
            <a:ext cx="2133600" cy="680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516837"/>
                  </p:ext>
                </p:extLst>
              </p:nvPr>
            </p:nvGraphicFramePr>
            <p:xfrm>
              <a:off x="-1" y="34873"/>
              <a:ext cx="9144000" cy="50650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181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284710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978726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39751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Algorithm/Setting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Terminate condition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</a:rPr>
                            <a:t>Iterations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97510">
                    <a:tc>
                      <a:txBody>
                        <a:bodyPr/>
                        <a:lstStyle/>
                        <a:p>
                          <a:r>
                            <a:rPr lang="en-US" sz="900" dirty="0"/>
                            <a:t>Gradient </a:t>
                          </a:r>
                          <a:r>
                            <a:rPr lang="en-US" sz="900" dirty="0" smtClean="0"/>
                            <a:t>Descent </a:t>
                          </a:r>
                          <a:r>
                            <a:rPr lang="en-US" sz="900" dirty="0"/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strongly convex. </a:t>
                          </a:r>
                        </a:p>
                        <a:p>
                          <a:r>
                            <a:rPr lang="en-US" sz="900" dirty="0"/>
                            <a:t>(generalizable</a:t>
                          </a:r>
                          <a:r>
                            <a:rPr lang="en-US" sz="900" baseline="0" dirty="0"/>
                            <a:t>  via adding  </a:t>
                          </a:r>
                          <a:r>
                            <a:rPr lang="en-US" sz="900" baseline="0" dirty="0" err="1"/>
                            <a:t>regulizers</a:t>
                          </a:r>
                          <a:r>
                            <a:rPr lang="en-US" sz="900" baseline="0" dirty="0"/>
                            <a:t> with cheap proximal operator) 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/>
                                  </a:rPr>
                                  <m:t>   </m:t>
                                </m:r>
                                <m:sSup>
                                  <m:sSup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</m:sup>
                                        </m:sSup>
                                        <m:r>
                                          <a:rPr lang="en-US" sz="900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9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900" b="0" i="1" smtClean="0">
                                    <a:latin typeface="Cambria Math"/>
                                  </a:rPr>
                                  <m:t>≤</m:t>
                                </m:r>
                                <m:r>
                                  <a:rPr lang="en-US" sz="900" b="0" i="1" smtClean="0">
                                    <a:latin typeface="Cambria Math"/>
                                  </a:rPr>
                                  <m:t>𝜀</m:t>
                                </m:r>
                                <m:sSup>
                                  <m:sSup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900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  <m:r>
                                          <a:rPr lang="en-US" sz="900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900" b="0" i="1" smtClean="0">
                                                <a:latin typeface="Cambria Math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sz="9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900" dirty="0"/>
                        </a:p>
                        <a:p>
                          <a:r>
                            <a:rPr lang="en-US" sz="900" dirty="0"/>
                            <a:t>=&gt; if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0" smtClean="0">
                                  <a:latin typeface="Cambria Math"/>
                                </a:rPr>
                                <m:t>𝛻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=0 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𝑡h𝑒𝑛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900" b="0" i="1" smtClean="0">
                                    <a:latin typeface="Cambria Math"/>
                                  </a:rPr>
                                  <m:t>≥</m:t>
                                </m:r>
                                <m:f>
                                  <m:f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900" b="0" i="1" smtClean="0">
                                        <a:latin typeface="Cambria Math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900" b="0" i="1" smtClean="0">
                                        <a:latin typeface="Cambria Math"/>
                                      </a:rPr>
                                      <m:t>𝜇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en-US" sz="900" b="0" i="1" smtClean="0">
                                        <a:solidFill>
                                          <a:srgbClr val="0D907B"/>
                                        </a:solidFill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900" b="0" i="0" smtClean="0">
                                        <a:solidFill>
                                          <a:srgbClr val="0D907B"/>
                                        </a:solidFill>
                                        <a:latin typeface="Cambria Math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900" b="0" i="1" smtClean="0">
                                            <a:solidFill>
                                              <a:srgbClr val="0D907B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900" b="0" i="1" smtClean="0">
                                                <a:solidFill>
                                                  <a:srgbClr val="0D907B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900" b="0" i="1" smtClean="0">
                                                <a:solidFill>
                                                  <a:srgbClr val="0D907B"/>
                                                </a:solidFill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900" b="0" i="1" smtClean="0">
                                                <a:solidFill>
                                                  <a:srgbClr val="0D907B"/>
                                                </a:solidFill>
                                                <a:latin typeface="Cambria Math"/>
                                              </a:rPr>
                                              <m:t>𝜀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806115">
                    <a:tc>
                      <a:txBody>
                        <a:bodyPr/>
                        <a:lstStyle/>
                        <a:p>
                          <a:r>
                            <a:rPr lang="en-US" sz="900" dirty="0"/>
                            <a:t>Stochastic</a:t>
                          </a:r>
                          <a:r>
                            <a:rPr lang="en-US" sz="900" baseline="0" dirty="0"/>
                            <a:t> </a:t>
                          </a:r>
                          <a:r>
                            <a:rPr lang="en-US" sz="900" dirty="0"/>
                            <a:t>Gradient </a:t>
                          </a:r>
                          <a:r>
                            <a:rPr lang="en-US" sz="900" dirty="0" smtClean="0"/>
                            <a:t>Descent </a:t>
                          </a:r>
                          <a:endParaRPr lang="en-US" sz="900" dirty="0"/>
                        </a:p>
                        <a:p>
                          <a:r>
                            <a:rPr lang="en-US" sz="900" dirty="0"/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strongly convex</a:t>
                          </a:r>
                        </a:p>
                        <a:p>
                          <a:r>
                            <a:rPr lang="en-US" sz="900" dirty="0"/>
                            <a:t>/</a:t>
                          </a:r>
                          <a:r>
                            <a:rPr lang="en-US" sz="9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900" b="0" i="0" smtClean="0">
                                  <a:latin typeface="Cambria Math"/>
                                </a:rPr>
                                <m:t>g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such that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900" b="0" i="0" smtClean="0">
                                  <a:latin typeface="Cambria Math"/>
                                </a:rPr>
                                <m:t>E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900" b="0" i="0" smtClean="0">
                                      <a:latin typeface="Cambria Math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900" b="0" i="0" smtClean="0">
                                  <a:latin typeface="Cambria Math"/>
                                </a:rPr>
                                <m:t>𝛻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en-US" sz="900" dirty="0"/>
                        </a:p>
                        <a:p>
                          <a:r>
                            <a:rPr lang="en-US" sz="900" dirty="0"/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900" b="0" i="0" smtClean="0">
                                  <a:latin typeface="Cambria Math"/>
                                </a:rPr>
                                <m:t>g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such that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900" b="0" i="0" smtClean="0">
                                  <a:latin typeface="Cambria Math"/>
                                </a:rPr>
                                <m:t>E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900" b="0" i="0" smtClean="0">
                                              <a:latin typeface="Cambria Math"/>
                                            </a:rPr>
                                            <m:t>g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9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9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900" b="0" i="0" smtClean="0">
                                              <a:latin typeface="Cambria Math"/>
                                            </a:rPr>
                                            <m:t>𝛻</m:t>
                                          </m:r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900" b="0" i="1" smtClean="0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900" b="0" i="1" smtClean="0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900" b="0" i="1" smtClean="0">
                                                      <a:latin typeface="Cambria Math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900" b="0" i="1" smtClean="0">
                                                      <a:latin typeface="Cambria Math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≤2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𝐶</m:t>
                              </m:r>
                            </m:oMath>
                          </a14:m>
                          <a:endParaRPr lang="en-US" sz="900" dirty="0"/>
                        </a:p>
                        <a:p>
                          <a:r>
                            <a:rPr lang="en-US" sz="9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−&lt;</m:t>
                              </m:r>
                              <m:r>
                                <a:rPr lang="en-US" sz="900" b="0" i="0" smtClean="0">
                                  <a:latin typeface="Cambria Math"/>
                                </a:rPr>
                                <m:t>𝛻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900" b="0" i="1" smtClean="0">
                                  <a:latin typeface="Cambria Math"/>
                                </a:rPr>
                                <m:t>&gt;</m:t>
                              </m:r>
                            </m:oMath>
                          </a14:m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𝐸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[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00" b="0" i="1" smtClean="0">
                                  <a:latin typeface="Cambria Math"/>
                                </a:rPr>
                                <m:t>]≤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900" dirty="0"/>
                            <a:t> </a:t>
                          </a:r>
                        </a:p>
                        <a:p>
                          <a:endParaRPr lang="en-US" sz="900" dirty="0"/>
                        </a:p>
                        <a:p>
                          <a:r>
                            <a:rPr lang="en-US" sz="900" dirty="0"/>
                            <a:t>=&gt; if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0" smtClean="0">
                                  <a:latin typeface="Cambria Math"/>
                                </a:rPr>
                                <m:t>𝛻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=0 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𝑡h𝑒𝑛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p>
                                      </m:s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9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900" b="0" i="1" smtClean="0">
                                    <a:latin typeface="Cambria Math"/>
                                  </a:rPr>
                                  <m:t>≥</m:t>
                                </m:r>
                                <m:r>
                                  <a:rPr lang="en-US" sz="900" b="0" i="1" smtClean="0">
                                    <a:latin typeface="Cambria Math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sz="900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900" b="0" i="1" smtClean="0">
                                            <a:solidFill>
                                              <a:srgbClr val="0D907B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900" b="0" i="1" smtClean="0">
                                            <a:solidFill>
                                              <a:srgbClr val="0D907B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900" b="0" i="1" smtClean="0">
                                            <a:solidFill>
                                              <a:srgbClr val="0D907B"/>
                                            </a:solidFill>
                                            <a:latin typeface="Cambria Math"/>
                                          </a:rPr>
                                          <m:t>𝜀</m:t>
                                        </m:r>
                                      </m:den>
                                    </m:f>
                                    <m:r>
                                      <a:rPr lang="en-US" sz="900" b="0" i="1" smtClean="0">
                                        <a:solidFill>
                                          <a:srgbClr val="0D907B"/>
                                        </a:solidFill>
                                        <a:latin typeface="Cambria Math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sz="900" b="0" i="1" smtClean="0">
                                            <a:solidFill>
                                              <a:srgbClr val="0D907B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900" b="0" i="0" smtClean="0">
                                            <a:solidFill>
                                              <a:srgbClr val="0D907B"/>
                                            </a:solidFill>
                                            <a:latin typeface="Cambria Math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900" b="0" i="1" smtClean="0">
                                                <a:solidFill>
                                                  <a:srgbClr val="0D907B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900" b="0" i="1" smtClean="0">
                                                    <a:solidFill>
                                                      <a:srgbClr val="0D907B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sz="900" b="0" i="1" smtClean="0">
                                                    <a:solidFill>
                                                      <a:srgbClr val="0D907B"/>
                                                    </a:solidFill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sz="900" b="0" i="1" smtClean="0">
                                                    <a:solidFill>
                                                      <a:srgbClr val="0D907B"/>
                                                    </a:solidFill>
                                                    <a:latin typeface="Cambria Math"/>
                                                  </a:rPr>
                                                  <m:t>𝜀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39751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Gradient </a:t>
                          </a:r>
                          <a:r>
                            <a:rPr lang="en-US" sz="900" dirty="0" smtClean="0"/>
                            <a:t>Descent </a:t>
                          </a:r>
                          <a:r>
                            <a:rPr lang="en-US" sz="900" dirty="0"/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convex.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900" b="0" i="1" smtClean="0">
                                  <a:latin typeface="Cambria Math"/>
                                </a:rPr>
                                <m:t>)−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9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9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≥</m:t>
                              </m:r>
                              <m:f>
                                <m:f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𝛼𝜀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900" dirty="0"/>
                            <a:t> ,</a:t>
                          </a:r>
                          <a:r>
                            <a:rPr lang="en-US" sz="900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∈</m:t>
                              </m:r>
                              <m:d>
                                <m:dPr>
                                  <m:endChr m:val="]"/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0, </m:t>
                                  </m:r>
                                  <m:f>
                                    <m:f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39751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Accelerate</a:t>
                          </a:r>
                          <a:r>
                            <a:rPr lang="en-US" sz="900" baseline="0" dirty="0"/>
                            <a:t> </a:t>
                          </a:r>
                          <a:r>
                            <a:rPr lang="en-US" sz="900" dirty="0"/>
                            <a:t>Gradient </a:t>
                          </a:r>
                          <a:r>
                            <a:rPr lang="en-US" sz="900" dirty="0" smtClean="0"/>
                            <a:t>Descent </a:t>
                          </a:r>
                          <a:r>
                            <a:rPr lang="en-US" sz="900" dirty="0"/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convex. </a:t>
                          </a:r>
                        </a:p>
                        <a:p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900" b="0" i="1" smtClean="0">
                                  <a:latin typeface="Cambria Math"/>
                                </a:rPr>
                                <m:t>)−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9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≥1+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900" b="0" i="1" smtClean="0">
                                      <a:solidFill>
                                        <a:srgbClr val="0D907B"/>
                                      </a:solidFill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900" b="0" i="1" smtClean="0">
                                          <a:solidFill>
                                            <a:srgbClr val="0D907B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900" b="0" i="1" smtClean="0">
                                          <a:solidFill>
                                            <a:srgbClr val="0D907B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900" b="0" i="1" smtClean="0">
                                          <a:solidFill>
                                            <a:srgbClr val="0D907B"/>
                                          </a:solidFill>
                                          <a:latin typeface="Cambria Math"/>
                                        </a:rPr>
                                        <m:t>𝛼𝜀</m:t>
                                      </m:r>
                                    </m:den>
                                  </m:f>
                                </m:e>
                              </m:rad>
                            </m:oMath>
                          </a14:m>
                          <a:r>
                            <a:rPr lang="en-US" sz="900" dirty="0"/>
                            <a:t> ,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𝐿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900" dirty="0"/>
                            <a:t>                                              </a:t>
                          </a:r>
                          <a:r>
                            <a:rPr lang="en-US" sz="900" b="1" dirty="0"/>
                            <a:t>(Optimal)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555425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Stochastic</a:t>
                          </a:r>
                          <a:r>
                            <a:rPr lang="en-US" sz="900" baseline="0" dirty="0"/>
                            <a:t> </a:t>
                          </a:r>
                          <a:r>
                            <a:rPr lang="en-US" sz="900" baseline="0" dirty="0" err="1"/>
                            <a:t>Subg</a:t>
                          </a:r>
                          <a:r>
                            <a:rPr lang="en-US" sz="900" dirty="0" err="1"/>
                            <a:t>radient</a:t>
                          </a:r>
                          <a:r>
                            <a:rPr lang="en-US" sz="900" dirty="0"/>
                            <a:t> </a:t>
                          </a:r>
                          <a:r>
                            <a:rPr lang="en-US" sz="900" dirty="0" smtClean="0"/>
                            <a:t>Descent</a:t>
                          </a:r>
                          <a:endParaRPr lang="en-US" sz="900" dirty="0"/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convex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900" b="0" i="0" smtClean="0">
                                  <a:latin typeface="Cambria Math"/>
                                </a:rPr>
                                <m:t>g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unbiased 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/ easy prove: g(x) is bounded by G, start iterate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0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900" dirty="0"/>
                            <a:t> has an upper bound distance R to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𝐸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900" b="0" i="1" smtClean="0">
                                  <a:latin typeface="Cambria Math"/>
                                </a:rPr>
                                <m:t>)−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]≤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sz="9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900" dirty="0"/>
                            <a:t> with optimal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900" b="0" i="1" smtClean="0"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𝑅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/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𝐺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rad>
                                </m:den>
                              </m:f>
                            </m:oMath>
                          </a14:m>
                          <a:r>
                            <a:rPr lang="en-US" sz="900" dirty="0"/>
                            <a:t>                     </a:t>
                          </a:r>
                          <a:r>
                            <a:rPr lang="en-US" sz="900" b="1" dirty="0"/>
                            <a:t>(Optimal)</a:t>
                          </a:r>
                        </a:p>
                        <a:p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581764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Stochastic</a:t>
                          </a:r>
                          <a:r>
                            <a:rPr lang="en-US" sz="900" baseline="0" dirty="0"/>
                            <a:t>  G</a:t>
                          </a:r>
                          <a:r>
                            <a:rPr lang="en-US" sz="900" dirty="0"/>
                            <a:t>radient </a:t>
                          </a:r>
                          <a:r>
                            <a:rPr lang="en-US" sz="900" dirty="0" smtClean="0"/>
                            <a:t>Descent</a:t>
                          </a:r>
                          <a:endParaRPr lang="en-US" sz="900" dirty="0"/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convex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900" b="0" i="0" smtClean="0">
                                  <a:latin typeface="Cambria Math"/>
                                </a:rPr>
                                <m:t>g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unbiased 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/ g(x) satisfy sigma-k assumption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𝐸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𝑓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900" b="0" i="1" smtClean="0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900" b="0" i="1" smtClean="0">
                                  <a:latin typeface="Cambria Math"/>
                                </a:rPr>
                                <m:t>)−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]≤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sz="900" dirty="0"/>
                            <a:t> </a:t>
                          </a:r>
                        </a:p>
                        <a:p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900" b="0" i="1" smtClean="0">
                                          <a:solidFill>
                                            <a:srgbClr val="0D907B"/>
                                          </a:solidFill>
                                          <a:latin typeface="Cambria Math"/>
                                        </a:rPr>
                                        <m:t>𝜀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900" dirty="0"/>
                            <a:t>  to neighborhood.</a:t>
                          </a:r>
                        </a:p>
                        <a:p>
                          <a:endParaRPr lang="en-US" sz="900" dirty="0"/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900" dirty="0"/>
                            <a:t>  exactly</a:t>
                          </a:r>
                          <a:r>
                            <a:rPr lang="en-US" sz="900" baseline="0" dirty="0"/>
                            <a:t> convergence to a solution</a:t>
                          </a:r>
                          <a:r>
                            <a:rPr lang="en-US" sz="900" dirty="0"/>
                            <a:t>. </a:t>
                          </a:r>
                          <a:r>
                            <a:rPr lang="en-US" sz="900" b="1" dirty="0"/>
                            <a:t>(Optimal)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359595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Gradient </a:t>
                          </a:r>
                          <a:r>
                            <a:rPr lang="en-US" sz="900" dirty="0" smtClean="0"/>
                            <a:t>Descent </a:t>
                          </a:r>
                          <a:r>
                            <a:rPr lang="en-US" sz="900" dirty="0"/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non-convex,</a:t>
                          </a:r>
                          <a:r>
                            <a:rPr lang="en-US" sz="900" baseline="0" dirty="0"/>
                            <a:t> but smooth</a:t>
                          </a:r>
                          <a:endParaRPr lang="en-US" sz="900" dirty="0"/>
                        </a:p>
                        <a:p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0" smtClean="0">
                                      <a:latin typeface="Cambria Math"/>
                                    </a:rPr>
                                    <m:t>𝛻</m:t>
                                  </m:r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|≤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sz="9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9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Stochastic Gradient </a:t>
                          </a:r>
                          <a:r>
                            <a:rPr lang="en-US" sz="900" dirty="0" smtClean="0"/>
                            <a:t>Descent </a:t>
                          </a:r>
                          <a:r>
                            <a:rPr lang="en-US" sz="900" dirty="0"/>
                            <a:t>/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non-convex,</a:t>
                          </a:r>
                          <a:r>
                            <a:rPr lang="en-US" sz="900" baseline="0" dirty="0"/>
                            <a:t> but smooth.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𝐸</m:t>
                              </m:r>
                              <m:d>
                                <m:dPr>
                                  <m:begChr m:val="|"/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0" smtClean="0">
                                      <a:latin typeface="Cambria Math"/>
                                    </a:rPr>
                                    <m:t>𝛻</m:t>
                                  </m:r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|≤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sz="9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From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900" dirty="0"/>
                            <a:t>  to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900" dirty="0"/>
                            <a:t> depending</a:t>
                          </a:r>
                          <a:r>
                            <a:rPr lang="en-US" sz="900" baseline="0" dirty="0"/>
                            <a:t> on assumptions</a:t>
                          </a:r>
                          <a:r>
                            <a:rPr lang="en-US" sz="9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  <a:tr h="507438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Optimal SGD for case when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finite sum  of n functions /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900" dirty="0"/>
                            <a:t> is non-convex,</a:t>
                          </a:r>
                          <a:r>
                            <a:rPr lang="en-US" sz="900" baseline="0" dirty="0"/>
                            <a:t> but smooth (e.g. PAGE)</a:t>
                          </a:r>
                        </a:p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900" dirty="0"/>
                            <a:t>PAGE reduces to GD if p=1 or </a:t>
                          </a: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𝑛</m:t>
                              </m:r>
                            </m:oMath>
                          </a14:m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900" b="0" i="0" smtClean="0">
                                      <a:latin typeface="Cambria Math"/>
                                    </a:rPr>
                                    <m:t>𝛻</m:t>
                                  </m:r>
                                  <m:sSup>
                                    <m:sSupPr>
                                      <m:ctrlPr>
                                        <a:rPr lang="en-US" sz="9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𝑓</m:t>
                                      </m:r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9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900" b="0" i="1" smtClean="0">
                                  <a:latin typeface="Cambria Math"/>
                                </a:rPr>
                                <m:t>|≤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sz="9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9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900" b="0" i="1" smtClean="0">
                                  <a:latin typeface="Cambria Math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9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900" b="0" i="1" smtClean="0">
                                          <a:solidFill>
                                            <a:srgbClr val="0D907B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</m:ra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𝜀</m:t>
                                          </m:r>
                                        </m:e>
                                        <m:sup>
                                          <m:r>
                                            <a:rPr lang="en-US" sz="900" b="0" i="1" smtClean="0">
                                              <a:solidFill>
                                                <a:srgbClr val="0D907B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sz="900" dirty="0"/>
                            <a:t>                                                            </a:t>
                          </a:r>
                          <a:r>
                            <a:rPr lang="en-US" sz="900" b="1" dirty="0"/>
                            <a:t>(Optimal)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8516837"/>
                  </p:ext>
                </p:extLst>
              </p:nvPr>
            </p:nvGraphicFramePr>
            <p:xfrm>
              <a:off x="-1" y="34873"/>
              <a:ext cx="9144000" cy="50650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1816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284710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297872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39751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Algorithm/Setting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Terminate condition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>
                              <a:solidFill>
                                <a:schemeClr val="tx1"/>
                              </a:solidFill>
                            </a:rPr>
                            <a:t>Iterations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7637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89744" r="-175735" b="-8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6488" t="-89744" r="-104711" b="-8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6748" t="-89744" b="-885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80892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11278" r="-175735" b="-419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6488" t="-111278" r="-104711" b="-419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6748" t="-111278" b="-4195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39751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432308" r="-175735" b="-75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6488" t="-432308" r="-104711" b="-75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6748" t="-432308" b="-75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39751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524242" r="-175735" b="-64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6488" t="-524242" r="-104711" b="-646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6748" t="-524242" b="-646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  <a:tr h="777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324409" r="-175735" b="-236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6488" t="-324409" r="-104711" b="-236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6748" t="-324409" b="-236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513333" r="-175735" b="-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6488" t="-513333" r="-104711" b="-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6748" t="-513333" b="-18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073333" r="-175735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6488" t="-1073333" r="-104711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6748" t="-1073333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7"/>
                      </a:ext>
                    </a:extLst>
                  </a:tr>
                  <a:tr h="29673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436735" r="-175735" b="-17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6488" t="-1436735" r="-104711" b="-17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6748" t="-1436735" b="-1755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8"/>
                      </a:ext>
                    </a:extLst>
                  </a:tr>
                  <a:tr h="50743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907229" r="-175735" b="-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6488" t="-907229" r="-104711" b="-36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6748" t="-907229" b="-36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31332" y="2438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venir Book" charset="0"/>
                <a:cs typeface="Avenir Book" charset="0"/>
              </a:rPr>
              <a:t>#54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47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/>
          <p:cNvCxnSpPr/>
          <p:nvPr/>
        </p:nvCxnSpPr>
        <p:spPr>
          <a:xfrm>
            <a:off x="1506887" y="1468798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9043416" y="1481333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5576671" y="147927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3340608" y="147165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960438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Federated </a:t>
            </a:r>
            <a:r>
              <a:rPr lang="en-US" sz="2400" dirty="0">
                <a:solidFill>
                  <a:schemeClr val="bg1"/>
                </a:solidFill>
              </a:rPr>
              <a:t>Learning Challenges Addressed in </a:t>
            </a:r>
            <a:r>
              <a:rPr lang="en-US" sz="2400" dirty="0" smtClean="0">
                <a:solidFill>
                  <a:schemeClr val="bg1"/>
                </a:solidFill>
              </a:rPr>
              <a:t>the Thesis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17" name="Объект 1"/>
          <p:cNvSpPr txBox="1">
            <a:spLocks/>
          </p:cNvSpPr>
          <p:nvPr/>
        </p:nvSpPr>
        <p:spPr>
          <a:xfrm>
            <a:off x="102768" y="947808"/>
            <a:ext cx="1402712" cy="531645"/>
          </a:xfrm>
          <a:prstGeom prst="rect">
            <a:avLst/>
          </a:prstGeom>
          <a:solidFill>
            <a:srgbClr val="FFFF85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 smtClean="0">
                <a:latin typeface="+mj-lt"/>
              </a:rPr>
              <a:t>1. Data Heterogeneity</a:t>
            </a:r>
            <a:endParaRPr lang="en-US" sz="1500" dirty="0">
              <a:latin typeface="+mj-lt"/>
            </a:endParaRPr>
          </a:p>
        </p:txBody>
      </p:sp>
      <p:sp>
        <p:nvSpPr>
          <p:cNvPr id="18" name="Объект 1"/>
          <p:cNvSpPr txBox="1">
            <a:spLocks/>
          </p:cNvSpPr>
          <p:nvPr/>
        </p:nvSpPr>
        <p:spPr>
          <a:xfrm>
            <a:off x="1691640" y="947806"/>
            <a:ext cx="1648968" cy="531645"/>
          </a:xfrm>
          <a:prstGeom prst="rect">
            <a:avLst/>
          </a:prstGeom>
          <a:solidFill>
            <a:srgbClr val="FFFF85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2. </a:t>
            </a:r>
            <a:r>
              <a:rPr lang="en-US" sz="1500" dirty="0" smtClean="0">
                <a:latin typeface="+mj-lt"/>
              </a:rPr>
              <a:t>Device Heterogeneity</a:t>
            </a:r>
            <a:endParaRPr lang="en-US" sz="1500" dirty="0">
              <a:latin typeface="+mj-lt"/>
            </a:endParaRPr>
          </a:p>
        </p:txBody>
      </p:sp>
      <p:sp>
        <p:nvSpPr>
          <p:cNvPr id="24" name="Объект 1"/>
          <p:cNvSpPr txBox="1">
            <a:spLocks/>
          </p:cNvSpPr>
          <p:nvPr/>
        </p:nvSpPr>
        <p:spPr>
          <a:xfrm>
            <a:off x="7280910" y="947807"/>
            <a:ext cx="1762506" cy="531645"/>
          </a:xfrm>
          <a:prstGeom prst="rect">
            <a:avLst/>
          </a:prstGeom>
          <a:solidFill>
            <a:srgbClr val="FFFF85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5. Software</a:t>
            </a:r>
            <a:endParaRPr lang="en-US" sz="1500" dirty="0">
              <a:latin typeface="+mj-lt"/>
            </a:endParaRPr>
          </a:p>
        </p:txBody>
      </p:sp>
      <p:sp>
        <p:nvSpPr>
          <p:cNvPr id="26" name="Объект 1"/>
          <p:cNvSpPr txBox="1">
            <a:spLocks/>
          </p:cNvSpPr>
          <p:nvPr/>
        </p:nvSpPr>
        <p:spPr>
          <a:xfrm>
            <a:off x="5761432" y="947807"/>
            <a:ext cx="1402712" cy="531645"/>
          </a:xfrm>
          <a:prstGeom prst="rect">
            <a:avLst/>
          </a:prstGeom>
          <a:solidFill>
            <a:srgbClr val="FFFF85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4. Privacy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3676475" y="947808"/>
            <a:ext cx="1900196" cy="531645"/>
          </a:xfrm>
          <a:prstGeom prst="rect">
            <a:avLst/>
          </a:prstGeom>
          <a:solidFill>
            <a:srgbClr val="FFFF85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3. Communication </a:t>
            </a:r>
            <a:endParaRPr lang="en-US" sz="1500" dirty="0" smtClean="0">
              <a:latin typeface="+mj-lt"/>
            </a:endParaRPr>
          </a:p>
          <a:p>
            <a:pPr algn="ctr"/>
            <a:r>
              <a:rPr lang="en-US" sz="1500" dirty="0" smtClean="0">
                <a:latin typeface="+mj-lt"/>
              </a:rPr>
              <a:t>Bottleneck</a:t>
            </a:r>
            <a:endParaRPr lang="en-US" sz="1500" dirty="0">
              <a:latin typeface="+mj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89745" y="1777714"/>
            <a:ext cx="1853671" cy="373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Ch2: </a:t>
            </a:r>
            <a:r>
              <a:rPr lang="en-US" sz="1400" b="1" dirty="0" err="1">
                <a:solidFill>
                  <a:schemeClr val="tx1"/>
                </a:solidFill>
              </a:rPr>
              <a:t>FL_PyTorch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2021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759448" y="2131533"/>
            <a:ext cx="1727451" cy="3732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1832" y="2132681"/>
            <a:ext cx="1368616" cy="396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96468" y="2575564"/>
            <a:ext cx="5472504" cy="41061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Ch4: DCGD/PERMK/AES 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77255" y="3069971"/>
            <a:ext cx="1780886" cy="410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Ch5: </a:t>
            </a:r>
            <a:r>
              <a:rPr lang="en-US" sz="1400" b="1" dirty="0" smtClean="0">
                <a:solidFill>
                  <a:schemeClr val="tx1"/>
                </a:solidFill>
              </a:rPr>
              <a:t>PAGE </a:t>
            </a:r>
            <a:r>
              <a:rPr lang="en-US" sz="1400" b="1" dirty="0">
                <a:solidFill>
                  <a:schemeClr val="tx1"/>
                </a:solidFill>
              </a:rPr>
              <a:t>Extensions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Tyurin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597372" y="3979797"/>
            <a:ext cx="3910411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</a:t>
            </a:r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and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2024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7202445" y="4474813"/>
            <a:ext cx="1853672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 smtClean="0">
                <a:solidFill>
                  <a:schemeClr val="tx1"/>
                </a:solidFill>
              </a:rPr>
              <a:t>BurTorch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2025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197363" y="3979142"/>
            <a:ext cx="1853673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543935" y="4478212"/>
            <a:ext cx="1821021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>
                <a:solidFill>
                  <a:schemeClr val="tx1"/>
                </a:solidFill>
              </a:rPr>
              <a:t>BurTorch</a:t>
            </a:r>
            <a:endParaRPr lang="ru-RU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&amp;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2025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7165396" y="147673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13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131920" y="375833"/>
            <a:ext cx="2703877" cy="44196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Theoretical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1">
            <a:extLst>
              <a:ext uri="{FF2B5EF4-FFF2-40B4-BE49-F238E27FC236}">
                <a16:creationId xmlns="" xmlns:a16="http://schemas.microsoft.com/office/drawing/2014/main" id="{6315EA85-0F1F-AB48-6EEC-059FC6144370}"/>
              </a:ext>
            </a:extLst>
          </p:cNvPr>
          <p:cNvSpPr/>
          <p:nvPr/>
        </p:nvSpPr>
        <p:spPr>
          <a:xfrm>
            <a:off x="6690168" y="399289"/>
            <a:ext cx="2346158" cy="4419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Practical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656802" y="-28372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#8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" y="1510922"/>
            <a:ext cx="9143998" cy="206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Ch1:</a:t>
            </a:r>
            <a:r>
              <a:rPr lang="en-US" sz="1600" dirty="0" smtClean="0">
                <a:solidFill>
                  <a:schemeClr val="tx1"/>
                </a:solidFill>
              </a:rPr>
              <a:t> Introduction</a:t>
            </a:r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" y="4897231"/>
            <a:ext cx="9143998" cy="231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Ch9</a:t>
            </a:r>
            <a:r>
              <a:rPr lang="en-US" sz="1600" dirty="0">
                <a:solidFill>
                  <a:schemeClr val="tx1"/>
                </a:solidFill>
              </a:rPr>
              <a:t>: Concluding Remarks: Summary and Future Research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5601019" y="3423566"/>
            <a:ext cx="1564377" cy="601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-30480" y="3429663"/>
            <a:ext cx="1537367" cy="601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13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2992055" y="387677"/>
            <a:ext cx="3536065" cy="44196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Theory-Inspired Practical </a:t>
            </a:r>
            <a:r>
              <a:rPr lang="en-US" sz="2000" b="1" dirty="0" smtClean="0">
                <a:solidFill>
                  <a:schemeClr val="tx1"/>
                </a:solidFill>
              </a:rPr>
              <a:t>Work</a:t>
            </a:r>
            <a:endParaRPr lang="ru-RU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/>
          <p:cNvCxnSpPr/>
          <p:nvPr/>
        </p:nvCxnSpPr>
        <p:spPr>
          <a:xfrm>
            <a:off x="1506887" y="1468798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9043416" y="1481333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5576671" y="147927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3340608" y="147165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960438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Federated </a:t>
            </a:r>
            <a:r>
              <a:rPr lang="en-US" sz="2400" dirty="0">
                <a:solidFill>
                  <a:schemeClr val="bg1"/>
                </a:solidFill>
              </a:rPr>
              <a:t>Learning Challenges Addressed in </a:t>
            </a:r>
            <a:r>
              <a:rPr lang="en-US" sz="2400" dirty="0" smtClean="0">
                <a:solidFill>
                  <a:schemeClr val="bg1"/>
                </a:solidFill>
              </a:rPr>
              <a:t>the Thesis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17" name="Объект 1"/>
          <p:cNvSpPr txBox="1">
            <a:spLocks/>
          </p:cNvSpPr>
          <p:nvPr/>
        </p:nvSpPr>
        <p:spPr>
          <a:xfrm>
            <a:off x="102768" y="947808"/>
            <a:ext cx="1402712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 smtClean="0">
                <a:latin typeface="+mj-lt"/>
              </a:rPr>
              <a:t>1. Data Heterogeneity</a:t>
            </a:r>
            <a:endParaRPr lang="en-US" sz="1500" dirty="0">
              <a:latin typeface="+mj-lt"/>
            </a:endParaRPr>
          </a:p>
        </p:txBody>
      </p:sp>
      <p:sp>
        <p:nvSpPr>
          <p:cNvPr id="18" name="Объект 1"/>
          <p:cNvSpPr txBox="1">
            <a:spLocks/>
          </p:cNvSpPr>
          <p:nvPr/>
        </p:nvSpPr>
        <p:spPr>
          <a:xfrm>
            <a:off x="1691640" y="947806"/>
            <a:ext cx="1648968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2. </a:t>
            </a:r>
            <a:r>
              <a:rPr lang="en-US" sz="1500" dirty="0" smtClean="0">
                <a:latin typeface="+mj-lt"/>
              </a:rPr>
              <a:t>Device Heterogeneity</a:t>
            </a:r>
            <a:endParaRPr lang="en-US" sz="1500" dirty="0">
              <a:latin typeface="+mj-lt"/>
            </a:endParaRPr>
          </a:p>
        </p:txBody>
      </p:sp>
      <p:sp>
        <p:nvSpPr>
          <p:cNvPr id="24" name="Объект 1"/>
          <p:cNvSpPr txBox="1">
            <a:spLocks/>
          </p:cNvSpPr>
          <p:nvPr/>
        </p:nvSpPr>
        <p:spPr>
          <a:xfrm>
            <a:off x="7280910" y="947807"/>
            <a:ext cx="1762506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5. Software</a:t>
            </a:r>
            <a:endParaRPr lang="en-US" sz="1500" dirty="0">
              <a:latin typeface="+mj-lt"/>
            </a:endParaRPr>
          </a:p>
        </p:txBody>
      </p:sp>
      <p:sp>
        <p:nvSpPr>
          <p:cNvPr id="26" name="Объект 1"/>
          <p:cNvSpPr txBox="1">
            <a:spLocks/>
          </p:cNvSpPr>
          <p:nvPr/>
        </p:nvSpPr>
        <p:spPr>
          <a:xfrm>
            <a:off x="5761432" y="947807"/>
            <a:ext cx="1402712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4. Privacy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3676475" y="947808"/>
            <a:ext cx="1900196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3. Communication </a:t>
            </a:r>
            <a:endParaRPr lang="en-US" sz="1500" dirty="0" smtClean="0">
              <a:latin typeface="+mj-lt"/>
            </a:endParaRPr>
          </a:p>
          <a:p>
            <a:pPr algn="ctr"/>
            <a:r>
              <a:rPr lang="en-US" sz="1500" dirty="0" smtClean="0">
                <a:latin typeface="+mj-lt"/>
              </a:rPr>
              <a:t>Bottleneck</a:t>
            </a:r>
            <a:endParaRPr lang="en-US" sz="1500" dirty="0">
              <a:latin typeface="+mj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89745" y="1777714"/>
            <a:ext cx="1853671" cy="373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Ch2: </a:t>
            </a:r>
            <a:r>
              <a:rPr lang="en-US" sz="1400" b="1" dirty="0" err="1">
                <a:solidFill>
                  <a:schemeClr val="tx1"/>
                </a:solidFill>
              </a:rPr>
              <a:t>FL_PyTorch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2021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77255" y="3069971"/>
            <a:ext cx="1780886" cy="410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Ch5: </a:t>
            </a:r>
            <a:r>
              <a:rPr lang="en-US" sz="1400" b="1" dirty="0" smtClean="0">
                <a:solidFill>
                  <a:schemeClr val="tx1"/>
                </a:solidFill>
              </a:rPr>
              <a:t>PAGE </a:t>
            </a:r>
            <a:r>
              <a:rPr lang="en-US" sz="1400" b="1" dirty="0">
                <a:solidFill>
                  <a:schemeClr val="tx1"/>
                </a:solidFill>
              </a:rPr>
              <a:t>Extensions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Tyurin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7202445" y="4474813"/>
            <a:ext cx="1853672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 smtClean="0">
                <a:solidFill>
                  <a:schemeClr val="tx1"/>
                </a:solidFill>
              </a:rPr>
              <a:t>BurTorch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2025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197363" y="3979142"/>
            <a:ext cx="1853673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543935" y="4478212"/>
            <a:ext cx="1821021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>
                <a:solidFill>
                  <a:schemeClr val="tx1"/>
                </a:solidFill>
              </a:rPr>
              <a:t>BurTorch</a:t>
            </a:r>
            <a:endParaRPr lang="ru-RU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&amp;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2025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7165396" y="147673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13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131920" y="375833"/>
            <a:ext cx="2703877" cy="44196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Theoretical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1">
            <a:extLst>
              <a:ext uri="{FF2B5EF4-FFF2-40B4-BE49-F238E27FC236}">
                <a16:creationId xmlns="" xmlns:a16="http://schemas.microsoft.com/office/drawing/2014/main" id="{6315EA85-0F1F-AB48-6EEC-059FC6144370}"/>
              </a:ext>
            </a:extLst>
          </p:cNvPr>
          <p:cNvSpPr/>
          <p:nvPr/>
        </p:nvSpPr>
        <p:spPr>
          <a:xfrm>
            <a:off x="6690168" y="399289"/>
            <a:ext cx="2346158" cy="4419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Practical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" y="1510922"/>
            <a:ext cx="9143998" cy="206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Ch1:</a:t>
            </a:r>
            <a:r>
              <a:rPr lang="en-US" sz="1600" dirty="0" smtClean="0">
                <a:solidFill>
                  <a:schemeClr val="tx1"/>
                </a:solidFill>
              </a:rPr>
              <a:t> Introduction</a:t>
            </a:r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" y="4897231"/>
            <a:ext cx="9143998" cy="231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Ch9</a:t>
            </a:r>
            <a:r>
              <a:rPr lang="en-US" sz="1600" dirty="0">
                <a:solidFill>
                  <a:schemeClr val="tx1"/>
                </a:solidFill>
              </a:rPr>
              <a:t>: Concluding Remarks: Summary and Future Research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5601019" y="3423566"/>
            <a:ext cx="1564377" cy="601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-30480" y="3429663"/>
            <a:ext cx="1537367" cy="601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13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2992055" y="387677"/>
            <a:ext cx="3536065" cy="44196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Theory-Inspired Practical </a:t>
            </a:r>
            <a:r>
              <a:rPr lang="en-US" sz="2000" b="1" dirty="0" smtClean="0">
                <a:solidFill>
                  <a:schemeClr val="tx1"/>
                </a:solidFill>
              </a:rPr>
              <a:t>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37" name="Объект 1"/>
          <p:cNvSpPr txBox="1">
            <a:spLocks/>
          </p:cNvSpPr>
          <p:nvPr/>
        </p:nvSpPr>
        <p:spPr>
          <a:xfrm>
            <a:off x="-28933" y="360012"/>
            <a:ext cx="9172933" cy="478635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  <a:effectLst>
            <a:glow>
              <a:srgbClr val="FDDBC7">
                <a:alpha val="48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1832" y="2132681"/>
            <a:ext cx="1368616" cy="396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759448" y="2131533"/>
            <a:ext cx="1727451" cy="3732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96468" y="2575564"/>
            <a:ext cx="5472504" cy="41061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Ch4: DCGD/PERMK/AES 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597372" y="3979797"/>
            <a:ext cx="3910411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</a:t>
            </a:r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and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2024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3" name="Стрелка вниз 2"/>
          <p:cNvSpPr/>
          <p:nvPr/>
        </p:nvSpPr>
        <p:spPr>
          <a:xfrm>
            <a:off x="4305744" y="1226909"/>
            <a:ext cx="538416" cy="858973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8656802" y="-28372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#9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5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7318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Gradient </a:t>
            </a:r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Descent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28" y="215010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4207" y="1667343"/>
            <a:ext cx="44352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8526070" y="13461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8497480" y="53441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656229" y="5347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8815399" y="5340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8973070" y="5344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8336208" y="53472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8179442" y="534722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335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7318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Gradient </a:t>
            </a:r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Descent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014452" y="1073702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893492" y="3524222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074033" y="23251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628" y="215010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494207" y="1667343"/>
            <a:ext cx="44352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Прямоугольник 14"/>
          <p:cNvSpPr/>
          <p:nvPr/>
        </p:nvSpPr>
        <p:spPr>
          <a:xfrm>
            <a:off x="8526070" y="13461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Овал 28"/>
          <p:cNvSpPr/>
          <p:nvPr/>
        </p:nvSpPr>
        <p:spPr>
          <a:xfrm>
            <a:off x="8497480" y="53441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8656229" y="5347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8815399" y="5340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8973070" y="5344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8336208" y="53472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8179442" y="53472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 rot="5400000">
            <a:off x="2055151" y="3006854"/>
            <a:ext cx="817730" cy="61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sp>
        <p:nvSpPr>
          <p:cNvPr id="24" name="Прямая соединительная линия 23"/>
          <p:cNvSpPr/>
          <p:nvPr/>
        </p:nvSpPr>
        <p:spPr>
          <a:xfrm flipV="1">
            <a:off x="1018032" y="1816382"/>
            <a:ext cx="789050" cy="736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5" name="Прямая соединительная линия 24"/>
          <p:cNvSpPr/>
          <p:nvPr/>
        </p:nvSpPr>
        <p:spPr>
          <a:xfrm>
            <a:off x="1018033" y="2553302"/>
            <a:ext cx="780209" cy="73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6" name="Прямая соединительная линия 25"/>
          <p:cNvSpPr/>
          <p:nvPr/>
        </p:nvSpPr>
        <p:spPr>
          <a:xfrm>
            <a:off x="1018032" y="2553302"/>
            <a:ext cx="780210" cy="970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27" name="Рисунок 26" descr="\documentclass{article}&#10;\usepackage{amsmath}&#10;\pagestyle{empty}&#10;\begin{document}&#10;&#10;$f_1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52" y="1264832"/>
            <a:ext cx="345540" cy="407629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pagestyle{empty}&#10;\begin{document}&#10;&#10;$f_2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52" y="2435870"/>
            <a:ext cx="360044" cy="408480"/>
          </a:xfrm>
          <a:prstGeom prst="rect">
            <a:avLst/>
          </a:prstGeom>
        </p:spPr>
      </p:pic>
      <p:pic>
        <p:nvPicPr>
          <p:cNvPr id="35" name="Рисунок 34" descr="\documentclass{article}&#10;\usepackage{amsmath}&#10;\pagestyle{empty}&#10;\begin{document}&#10;&#10;$f_n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2" y="3666487"/>
            <a:ext cx="409141" cy="4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6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7318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Gradient </a:t>
            </a:r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Descent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014452" y="1073702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893492" y="3524222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074033" y="23251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628" y="215010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981375" y="1151822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981375" y="2316158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2981375" y="3571934"/>
            <a:ext cx="44352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Прямоугольник 16"/>
          <p:cNvSpPr/>
          <p:nvPr/>
        </p:nvSpPr>
        <p:spPr>
          <a:xfrm>
            <a:off x="8526070" y="13461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8497480" y="534410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8656229" y="5347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8815399" y="5340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8973070" y="5344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8336208" y="53472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8179442" y="53472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 rot="5400000">
            <a:off x="2055151" y="3006854"/>
            <a:ext cx="817730" cy="61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sp>
        <p:nvSpPr>
          <p:cNvPr id="21" name="Прямая соединительная линия 20"/>
          <p:cNvSpPr/>
          <p:nvPr/>
        </p:nvSpPr>
        <p:spPr>
          <a:xfrm flipV="1">
            <a:off x="1018032" y="1816382"/>
            <a:ext cx="789050" cy="736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2" name="Прямая соединительная линия 21"/>
          <p:cNvSpPr/>
          <p:nvPr/>
        </p:nvSpPr>
        <p:spPr>
          <a:xfrm>
            <a:off x="1018033" y="2553302"/>
            <a:ext cx="780209" cy="73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3" name="Прямая соединительная линия 22"/>
          <p:cNvSpPr/>
          <p:nvPr/>
        </p:nvSpPr>
        <p:spPr>
          <a:xfrm>
            <a:off x="1018032" y="2553302"/>
            <a:ext cx="780210" cy="970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24" name="Рисунок 23" descr="\documentclass{article}&#10;\usepackage{amsmath}&#10;\pagestyle{empty}&#10;\begin{document}&#10;&#10;$f_1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52" y="1264832"/>
            <a:ext cx="345540" cy="407629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pagestyle{empty}&#10;\begin{document}&#10;&#10;$f_2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52" y="2435870"/>
            <a:ext cx="360044" cy="408480"/>
          </a:xfrm>
          <a:prstGeom prst="rect">
            <a:avLst/>
          </a:prstGeom>
        </p:spPr>
      </p:pic>
      <p:pic>
        <p:nvPicPr>
          <p:cNvPr id="39" name="Рисунок 38" descr="\documentclass{article}&#10;\usepackage{amsmath}&#10;\pagestyle{empty}&#10;\begin{document}&#10;&#10;$f_n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2" y="3666487"/>
            <a:ext cx="409141" cy="4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8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7318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Gradient </a:t>
            </a:r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Descent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3511536" y="1341542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0" name="Полилиния 19"/>
          <p:cNvSpPr/>
          <p:nvPr/>
        </p:nvSpPr>
        <p:spPr>
          <a:xfrm>
            <a:off x="3473435" y="2560690"/>
            <a:ext cx="408240" cy="2026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9" name="Полилиния 28"/>
          <p:cNvSpPr/>
          <p:nvPr/>
        </p:nvSpPr>
        <p:spPr>
          <a:xfrm>
            <a:off x="3473435" y="3798304"/>
            <a:ext cx="408240" cy="2037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014452" y="1073702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893492" y="3524222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2074033" y="23251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2628" y="215010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2981375" y="1151822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2981375" y="2316158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2981375" y="3571934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\documentclass{article}&#10;\usepackage{amsmath}&#10;\pagestyle{empty}&#10;\begin{document}&#10;&#10;&#10;$\nabla f_1(x^k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56" y="1198035"/>
            <a:ext cx="1554924" cy="494013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pagestyle{empty}&#10;\begin{document}&#10;&#10;$\nabla f_2(x^k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98" y="2382213"/>
            <a:ext cx="1554924" cy="494013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pagestyle{empty}&#10;\begin{document}&#10;&#10;&#10;$\nabla f_n(x^k)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32" y="3608056"/>
            <a:ext cx="1598119" cy="494013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8526070" y="13461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8497480" y="53441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8656229" y="53471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8815399" y="5340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8973070" y="5344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8336208" y="53472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8179442" y="53472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/>
          <p:cNvSpPr txBox="1"/>
          <p:nvPr/>
        </p:nvSpPr>
        <p:spPr>
          <a:xfrm rot="5400000">
            <a:off x="2055151" y="3006854"/>
            <a:ext cx="817730" cy="61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 rot="5400000">
            <a:off x="3823524" y="3006064"/>
            <a:ext cx="817730" cy="61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sp>
        <p:nvSpPr>
          <p:cNvPr id="50" name="Прямая соединительная линия 49"/>
          <p:cNvSpPr/>
          <p:nvPr/>
        </p:nvSpPr>
        <p:spPr>
          <a:xfrm flipV="1">
            <a:off x="1018032" y="1816382"/>
            <a:ext cx="789050" cy="736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1" name="Прямая соединительная линия 50"/>
          <p:cNvSpPr/>
          <p:nvPr/>
        </p:nvSpPr>
        <p:spPr>
          <a:xfrm>
            <a:off x="1018033" y="2553302"/>
            <a:ext cx="780209" cy="73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2" name="Прямая соединительная линия 51"/>
          <p:cNvSpPr/>
          <p:nvPr/>
        </p:nvSpPr>
        <p:spPr>
          <a:xfrm>
            <a:off x="1018032" y="2553302"/>
            <a:ext cx="780210" cy="970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53" name="Рисунок 52" descr="\documentclass{article}&#10;\usepackage{amsmath}&#10;\pagestyle{empty}&#10;\begin{document}&#10;&#10;$f_1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52" y="1264832"/>
            <a:ext cx="345540" cy="407629"/>
          </a:xfrm>
          <a:prstGeom prst="rect">
            <a:avLst/>
          </a:prstGeom>
        </p:spPr>
      </p:pic>
      <p:pic>
        <p:nvPicPr>
          <p:cNvPr id="54" name="Рисунок 53" descr="\documentclass{article}&#10;\usepackage{amsmath}&#10;\pagestyle{empty}&#10;\begin{document}&#10;&#10;$f_2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52" y="2435870"/>
            <a:ext cx="360044" cy="408480"/>
          </a:xfrm>
          <a:prstGeom prst="rect">
            <a:avLst/>
          </a:prstGeom>
        </p:spPr>
      </p:pic>
      <p:pic>
        <p:nvPicPr>
          <p:cNvPr id="55" name="Рисунок 54" descr="\documentclass{article}&#10;\usepackage{amsmath}&#10;\pagestyle{empty}&#10;\begin{document}&#10;&#10;$f_n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2" y="3666487"/>
            <a:ext cx="409141" cy="4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9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7318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Gradient </a:t>
            </a:r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Descent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40" name="Полилиния 39"/>
          <p:cNvSpPr/>
          <p:nvPr/>
        </p:nvSpPr>
        <p:spPr>
          <a:xfrm>
            <a:off x="3511536" y="1341542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1" name="Полилиния 40"/>
          <p:cNvSpPr/>
          <p:nvPr/>
        </p:nvSpPr>
        <p:spPr>
          <a:xfrm>
            <a:off x="3473435" y="2560690"/>
            <a:ext cx="408240" cy="2026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2" name="Полилиния 41"/>
          <p:cNvSpPr/>
          <p:nvPr/>
        </p:nvSpPr>
        <p:spPr>
          <a:xfrm>
            <a:off x="3473435" y="3798304"/>
            <a:ext cx="408240" cy="2037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014452" y="1073702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893492" y="3524222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2074033" y="23251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2628" y="215010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2981375" y="1151822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2981375" y="2316158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2981375" y="3571934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Рисунок 23" descr="\documentclass{article}&#10;\usepackage{amsmath}&#10;\pagestyle{empty}&#10;\begin{document}&#10;&#10;&#10;$\nabla f_1(x^k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56" y="1198035"/>
            <a:ext cx="1554924" cy="494013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pagestyle{empty}&#10;\begin{document}&#10;&#10;$\nabla f_2(x^k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98" y="2382213"/>
            <a:ext cx="1554924" cy="494013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pagestyle{empty}&#10;\begin{document}&#10;&#10;&#10;$\nabla f_n(x^k)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32" y="3608056"/>
            <a:ext cx="1598119" cy="494013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8526070" y="13461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3" name="Овал 42"/>
          <p:cNvSpPr/>
          <p:nvPr/>
        </p:nvSpPr>
        <p:spPr>
          <a:xfrm>
            <a:off x="8497480" y="53441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8656229" y="5347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8815399" y="53407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/>
          <p:cNvSpPr/>
          <p:nvPr/>
        </p:nvSpPr>
        <p:spPr>
          <a:xfrm>
            <a:off x="8973070" y="5344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/>
          <p:cNvSpPr/>
          <p:nvPr/>
        </p:nvSpPr>
        <p:spPr>
          <a:xfrm>
            <a:off x="8336208" y="53472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8179442" y="53472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 rot="5400000">
            <a:off x="2055151" y="3006854"/>
            <a:ext cx="817730" cy="61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 rot="5400000">
            <a:off x="3823524" y="3006064"/>
            <a:ext cx="817730" cy="61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sp>
        <p:nvSpPr>
          <p:cNvPr id="35" name="Прямая соединительная линия 34"/>
          <p:cNvSpPr/>
          <p:nvPr/>
        </p:nvSpPr>
        <p:spPr>
          <a:xfrm flipV="1">
            <a:off x="1018032" y="1816382"/>
            <a:ext cx="789050" cy="736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6" name="Прямая соединительная линия 35"/>
          <p:cNvSpPr/>
          <p:nvPr/>
        </p:nvSpPr>
        <p:spPr>
          <a:xfrm>
            <a:off x="1018033" y="2553302"/>
            <a:ext cx="780209" cy="73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7" name="Прямая соединительная линия 36"/>
          <p:cNvSpPr/>
          <p:nvPr/>
        </p:nvSpPr>
        <p:spPr>
          <a:xfrm>
            <a:off x="1018032" y="2553302"/>
            <a:ext cx="780210" cy="970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8" name="Рисунок 37" descr="\documentclass{article}&#10;\usepackage{amsmath}&#10;\pagestyle{empty}&#10;\begin{document}&#10;&#10;$f_1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52" y="1264832"/>
            <a:ext cx="345540" cy="407629"/>
          </a:xfrm>
          <a:prstGeom prst="rect">
            <a:avLst/>
          </a:prstGeom>
        </p:spPr>
      </p:pic>
      <p:pic>
        <p:nvPicPr>
          <p:cNvPr id="39" name="Рисунок 38" descr="\documentclass{article}&#10;\usepackage{amsmath}&#10;\pagestyle{empty}&#10;\begin{document}&#10;&#10;$f_2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52" y="2435870"/>
            <a:ext cx="360044" cy="408480"/>
          </a:xfrm>
          <a:prstGeom prst="rect">
            <a:avLst/>
          </a:prstGeom>
        </p:spPr>
      </p:pic>
      <p:pic>
        <p:nvPicPr>
          <p:cNvPr id="59" name="Рисунок 58" descr="\documentclass{article}&#10;\usepackage{amsmath}&#10;\pagestyle{empty}&#10;\begin{document}&#10;&#10;$f_n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2" y="3666487"/>
            <a:ext cx="409141" cy="408480"/>
          </a:xfrm>
          <a:prstGeom prst="rect">
            <a:avLst/>
          </a:prstGeom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7828300" y="2104210"/>
            <a:ext cx="1222199" cy="11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Прямая соединительная линия 62"/>
          <p:cNvSpPr/>
          <p:nvPr/>
        </p:nvSpPr>
        <p:spPr>
          <a:xfrm>
            <a:off x="5733060" y="1417311"/>
            <a:ext cx="1998700" cy="1018559"/>
          </a:xfrm>
          <a:prstGeom prst="line">
            <a:avLst/>
          </a:prstGeom>
          <a:noFill/>
          <a:ln w="508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4" name="Прямая соединительная линия 63"/>
          <p:cNvSpPr/>
          <p:nvPr/>
        </p:nvSpPr>
        <p:spPr>
          <a:xfrm flipV="1">
            <a:off x="5702321" y="2707920"/>
            <a:ext cx="2029439" cy="11159"/>
          </a:xfrm>
          <a:prstGeom prst="line">
            <a:avLst/>
          </a:prstGeom>
          <a:noFill/>
          <a:ln w="508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5" name="Прямая соединительная линия 64"/>
          <p:cNvSpPr/>
          <p:nvPr/>
        </p:nvSpPr>
        <p:spPr>
          <a:xfrm flipV="1">
            <a:off x="5733060" y="2922532"/>
            <a:ext cx="1998700" cy="848042"/>
          </a:xfrm>
          <a:prstGeom prst="line">
            <a:avLst/>
          </a:prstGeom>
          <a:noFill/>
          <a:ln w="508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3630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7318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Gradient </a:t>
            </a:r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Descent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41" name="Полилиния 40"/>
          <p:cNvSpPr/>
          <p:nvPr/>
        </p:nvSpPr>
        <p:spPr>
          <a:xfrm>
            <a:off x="3511536" y="1341542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2" name="Полилиния 41"/>
          <p:cNvSpPr/>
          <p:nvPr/>
        </p:nvSpPr>
        <p:spPr>
          <a:xfrm>
            <a:off x="3473435" y="2560690"/>
            <a:ext cx="408240" cy="2026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3" name="Полилиния 42"/>
          <p:cNvSpPr/>
          <p:nvPr/>
        </p:nvSpPr>
        <p:spPr>
          <a:xfrm>
            <a:off x="3473435" y="3798304"/>
            <a:ext cx="408240" cy="2037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2014452" y="1073702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893492" y="3524222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2074033" y="23251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2628" y="215010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981375" y="1151822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981375" y="2316158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981375" y="3571934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Рисунок 27" descr="\documentclass{article}&#10;\usepackage{amsmath}&#10;\pagestyle{empty}&#10;\begin{document}&#10;&#10;&#10;$\nabla f_1(x^k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56" y="1198035"/>
            <a:ext cx="1554924" cy="494013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pagestyle{empty}&#10;\begin{document}&#10;&#10;$\nabla f_2(x^k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98" y="2382213"/>
            <a:ext cx="1554924" cy="494013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pagestyle{empty}&#10;\begin{document}&#10;&#10;&#10;$\nabla f_n(x^k)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32" y="3608056"/>
            <a:ext cx="1598119" cy="494013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8526070" y="13461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8497480" y="53441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8656229" y="5347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8815399" y="5340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/>
          <p:cNvSpPr/>
          <p:nvPr/>
        </p:nvSpPr>
        <p:spPr>
          <a:xfrm>
            <a:off x="8973070" y="534409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8336208" y="53472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8179442" y="53472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TextBox 64"/>
          <p:cNvSpPr txBox="1"/>
          <p:nvPr/>
        </p:nvSpPr>
        <p:spPr>
          <a:xfrm rot="5400000">
            <a:off x="2055151" y="3006854"/>
            <a:ext cx="817730" cy="61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 rot="5400000">
            <a:off x="3823524" y="3006064"/>
            <a:ext cx="817730" cy="61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sp>
        <p:nvSpPr>
          <p:cNvPr id="34" name="Прямая соединительная линия 33"/>
          <p:cNvSpPr/>
          <p:nvPr/>
        </p:nvSpPr>
        <p:spPr>
          <a:xfrm flipV="1">
            <a:off x="1018032" y="1816382"/>
            <a:ext cx="789050" cy="736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5" name="Прямая соединительная линия 34"/>
          <p:cNvSpPr/>
          <p:nvPr/>
        </p:nvSpPr>
        <p:spPr>
          <a:xfrm>
            <a:off x="1018033" y="2553302"/>
            <a:ext cx="780209" cy="73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6" name="Прямая соединительная линия 35"/>
          <p:cNvSpPr/>
          <p:nvPr/>
        </p:nvSpPr>
        <p:spPr>
          <a:xfrm>
            <a:off x="1018032" y="2553302"/>
            <a:ext cx="780210" cy="970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7" name="Рисунок 36" descr="\documentclass{article}&#10;\usepackage{amsmath}&#10;\pagestyle{empty}&#10;\begin{document}&#10;&#10;$f_1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52" y="1264832"/>
            <a:ext cx="345540" cy="407629"/>
          </a:xfrm>
          <a:prstGeom prst="rect">
            <a:avLst/>
          </a:prstGeom>
        </p:spPr>
      </p:pic>
      <p:pic>
        <p:nvPicPr>
          <p:cNvPr id="38" name="Рисунок 37" descr="\documentclass{article}&#10;\usepackage{amsmath}&#10;\pagestyle{empty}&#10;\begin{document}&#10;&#10;$f_2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52" y="2435870"/>
            <a:ext cx="360044" cy="408480"/>
          </a:xfrm>
          <a:prstGeom prst="rect">
            <a:avLst/>
          </a:prstGeom>
        </p:spPr>
      </p:pic>
      <p:pic>
        <p:nvPicPr>
          <p:cNvPr id="39" name="Рисунок 38" descr="\documentclass{article}&#10;\usepackage{amsmath}&#10;\pagestyle{empty}&#10;\begin{document}&#10;&#10;$f_n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2" y="3666487"/>
            <a:ext cx="409141" cy="408480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pagestyle{empty}&#10;\begin{document}&#10;&#10;$g^k=\frac{1}{n} \sum_{i=1}^{n} \nabla f_i(x^k)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47" y="4106796"/>
            <a:ext cx="3098319" cy="413659"/>
          </a:xfrm>
          <a:prstGeom prst="rect">
            <a:avLst/>
          </a:prstGeom>
        </p:spPr>
      </p:pic>
      <p:pic>
        <p:nvPicPr>
          <p:cNvPr id="64" name="Рисунок 63" descr="\documentclass{article}&#10;\usepackage{amsmath}&#10;\pagestyle{empty}&#10;\begin{document}&#10;&#10;$x^{k+1}=x^k-\gamma^k g^k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30" y="4626344"/>
            <a:ext cx="2844650" cy="405706"/>
          </a:xfrm>
          <a:prstGeom prst="rect">
            <a:avLst/>
          </a:prstGeom>
        </p:spPr>
      </p:pic>
      <p:pic>
        <p:nvPicPr>
          <p:cNvPr id="67" name="Рисунок 66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7828300" y="2104210"/>
            <a:ext cx="1222199" cy="11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Прямая соединительная линия 67"/>
          <p:cNvSpPr/>
          <p:nvPr/>
        </p:nvSpPr>
        <p:spPr>
          <a:xfrm>
            <a:off x="5733060" y="1417311"/>
            <a:ext cx="1998700" cy="1018559"/>
          </a:xfrm>
          <a:prstGeom prst="line">
            <a:avLst/>
          </a:prstGeom>
          <a:noFill/>
          <a:ln w="508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9" name="Прямая соединительная линия 68"/>
          <p:cNvSpPr/>
          <p:nvPr/>
        </p:nvSpPr>
        <p:spPr>
          <a:xfrm flipV="1">
            <a:off x="5702321" y="2707920"/>
            <a:ext cx="2029439" cy="11159"/>
          </a:xfrm>
          <a:prstGeom prst="line">
            <a:avLst/>
          </a:prstGeom>
          <a:noFill/>
          <a:ln w="508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70" name="Прямая соединительная линия 69"/>
          <p:cNvSpPr/>
          <p:nvPr/>
        </p:nvSpPr>
        <p:spPr>
          <a:xfrm flipV="1">
            <a:off x="5733060" y="2922532"/>
            <a:ext cx="1998700" cy="848042"/>
          </a:xfrm>
          <a:prstGeom prst="line">
            <a:avLst/>
          </a:prstGeom>
          <a:noFill/>
          <a:ln w="508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027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Прямая соединительная линия 68"/>
          <p:cNvSpPr/>
          <p:nvPr/>
        </p:nvSpPr>
        <p:spPr>
          <a:xfrm flipV="1">
            <a:off x="5733060" y="3204610"/>
            <a:ext cx="1307820" cy="578454"/>
          </a:xfrm>
          <a:prstGeom prst="line">
            <a:avLst/>
          </a:prstGeom>
          <a:noFill/>
          <a:ln w="508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8" name="Прямая соединительная линия 67"/>
          <p:cNvSpPr/>
          <p:nvPr/>
        </p:nvSpPr>
        <p:spPr>
          <a:xfrm flipV="1">
            <a:off x="5715869" y="2707919"/>
            <a:ext cx="1325011" cy="11159"/>
          </a:xfrm>
          <a:prstGeom prst="line">
            <a:avLst/>
          </a:prstGeom>
          <a:noFill/>
          <a:ln w="508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7" name="Прямая соединительная линия 66"/>
          <p:cNvSpPr/>
          <p:nvPr/>
        </p:nvSpPr>
        <p:spPr>
          <a:xfrm>
            <a:off x="5742630" y="1422969"/>
            <a:ext cx="1349833" cy="681241"/>
          </a:xfrm>
          <a:prstGeom prst="line">
            <a:avLst/>
          </a:prstGeom>
          <a:noFill/>
          <a:ln w="508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7017843" y="4123054"/>
            <a:ext cx="1955098" cy="51959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7318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rgbClr val="FFFF00"/>
                </a:solidFill>
                <a:latin typeface="Avenir Black"/>
                <a:cs typeface="Avenir Black"/>
              </a:rPr>
              <a:t>Compressed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 Gradient </a:t>
            </a:r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Descent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7828300" y="2104210"/>
            <a:ext cx="1222199" cy="11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Полилиния 40"/>
          <p:cNvSpPr/>
          <p:nvPr/>
        </p:nvSpPr>
        <p:spPr>
          <a:xfrm>
            <a:off x="3511536" y="1341542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2" name="Полилиния 41"/>
          <p:cNvSpPr/>
          <p:nvPr/>
        </p:nvSpPr>
        <p:spPr>
          <a:xfrm>
            <a:off x="3473435" y="2560690"/>
            <a:ext cx="408240" cy="2026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3" name="Полилиния 42"/>
          <p:cNvSpPr/>
          <p:nvPr/>
        </p:nvSpPr>
        <p:spPr>
          <a:xfrm>
            <a:off x="3473435" y="3798304"/>
            <a:ext cx="408240" cy="2037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014452" y="1073702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1893492" y="3524222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2074033" y="23251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2628" y="215010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2981375" y="1151822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2981375" y="2316158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2981375" y="3571934"/>
            <a:ext cx="44352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Прямая соединительная линия 57"/>
          <p:cNvSpPr/>
          <p:nvPr/>
        </p:nvSpPr>
        <p:spPr>
          <a:xfrm>
            <a:off x="5733060" y="1417312"/>
            <a:ext cx="2001240" cy="964902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9" name="Прямая соединительная линия 58"/>
          <p:cNvSpPr/>
          <p:nvPr/>
        </p:nvSpPr>
        <p:spPr>
          <a:xfrm flipV="1">
            <a:off x="5702321" y="2707920"/>
            <a:ext cx="2029439" cy="11159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0" name="Прямая соединительная линия 59"/>
          <p:cNvSpPr/>
          <p:nvPr/>
        </p:nvSpPr>
        <p:spPr>
          <a:xfrm flipV="1">
            <a:off x="5738140" y="2927612"/>
            <a:ext cx="1998700" cy="848042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6" name="Рисунок 35" descr="\documentclass{article}&#10;\usepackage{amsmath}&#10;\pagestyle{empty}&#10;\begin{document}&#10;&#10;&#10;$\nabla f_1(x^k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56" y="1198035"/>
            <a:ext cx="1554924" cy="494013"/>
          </a:xfrm>
          <a:prstGeom prst="rect">
            <a:avLst/>
          </a:prstGeom>
        </p:spPr>
      </p:pic>
      <p:pic>
        <p:nvPicPr>
          <p:cNvPr id="38" name="Рисунок 37" descr="\documentclass{article}&#10;\usepackage{amsmath}&#10;\pagestyle{empty}&#10;\begin{document}&#10;&#10;$\nabla f_2(x^k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98" y="2382213"/>
            <a:ext cx="1554924" cy="494013"/>
          </a:xfrm>
          <a:prstGeom prst="rect">
            <a:avLst/>
          </a:prstGeom>
        </p:spPr>
      </p:pic>
      <p:pic>
        <p:nvPicPr>
          <p:cNvPr id="61" name="Рисунок 60" descr="\documentclass{article}&#10;\usepackage{amsmath}&#10;\pagestyle{empty}&#10;\begin{document}&#10;&#10;&#10;$\nabla f_n(x^k)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32" y="3608056"/>
            <a:ext cx="1598119" cy="494013"/>
          </a:xfrm>
          <a:prstGeom prst="rect">
            <a:avLst/>
          </a:prstGeom>
        </p:spPr>
      </p:pic>
      <p:sp>
        <p:nvSpPr>
          <p:cNvPr id="62" name="Прямоугольник 61"/>
          <p:cNvSpPr/>
          <p:nvPr/>
        </p:nvSpPr>
        <p:spPr>
          <a:xfrm>
            <a:off x="8526070" y="134612"/>
            <a:ext cx="59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 rot="5400000">
            <a:off x="2055151" y="3006854"/>
            <a:ext cx="817730" cy="61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 rot="5400000">
            <a:off x="3823524" y="3006064"/>
            <a:ext cx="817730" cy="61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sp>
        <p:nvSpPr>
          <p:cNvPr id="44" name="Прямая соединительная линия 43"/>
          <p:cNvSpPr/>
          <p:nvPr/>
        </p:nvSpPr>
        <p:spPr>
          <a:xfrm flipV="1">
            <a:off x="1018032" y="1816382"/>
            <a:ext cx="789050" cy="736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5" name="Прямая соединительная линия 44"/>
          <p:cNvSpPr/>
          <p:nvPr/>
        </p:nvSpPr>
        <p:spPr>
          <a:xfrm>
            <a:off x="1018033" y="2553302"/>
            <a:ext cx="780209" cy="73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6" name="Прямая соединительная линия 45"/>
          <p:cNvSpPr/>
          <p:nvPr/>
        </p:nvSpPr>
        <p:spPr>
          <a:xfrm>
            <a:off x="1018032" y="2553302"/>
            <a:ext cx="780210" cy="970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57" name="Рисунок 56" descr="\documentclass{article}&#10;\usepackage{amsmath}&#10;\pagestyle{empty}&#10;\begin{document}&#10;&#10;$f_1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52" y="1264832"/>
            <a:ext cx="345540" cy="407629"/>
          </a:xfrm>
          <a:prstGeom prst="rect">
            <a:avLst/>
          </a:prstGeom>
        </p:spPr>
      </p:pic>
      <p:pic>
        <p:nvPicPr>
          <p:cNvPr id="63" name="Рисунок 62" descr="\documentclass{article}&#10;\usepackage{amsmath}&#10;\pagestyle{empty}&#10;\begin{document}&#10;&#10;$f_2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52" y="2435870"/>
            <a:ext cx="360044" cy="408480"/>
          </a:xfrm>
          <a:prstGeom prst="rect">
            <a:avLst/>
          </a:prstGeom>
        </p:spPr>
      </p:pic>
      <p:pic>
        <p:nvPicPr>
          <p:cNvPr id="64" name="Рисунок 63" descr="\documentclass{article}&#10;\usepackage{amsmath}&#10;\pagestyle{empty}&#10;\begin{document}&#10;&#10;$f_n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2" y="3666487"/>
            <a:ext cx="409141" cy="408480"/>
          </a:xfrm>
          <a:prstGeom prst="rect">
            <a:avLst/>
          </a:prstGeom>
        </p:spPr>
      </p:pic>
      <p:pic>
        <p:nvPicPr>
          <p:cNvPr id="65" name="Рисунок 64" descr="\documentclass{article}&#10;\usepackage{amsmath}&#10;\pagestyle{empty}&#10;\begin{document}&#10;&#10;$x^{k+1}=x^k-\gamma^k g^k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90" y="4661904"/>
            <a:ext cx="2844650" cy="40570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 rot="5400000">
            <a:off x="5387454" y="2211478"/>
            <a:ext cx="2499175" cy="9108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COMPRESS</a:t>
            </a:r>
            <a:endParaRPr lang="ru-RU" sz="2400" b="1" dirty="0">
              <a:solidFill>
                <a:schemeClr val="tx1"/>
              </a:solidFill>
            </a:endParaRPr>
          </a:p>
        </p:txBody>
      </p:sp>
      <p:pic>
        <p:nvPicPr>
          <p:cNvPr id="10" name="Рисунок 9" descr="\documentclass{article}&#10;\usepackage{amsmath}&#10;\pagestyle{empty}&#10;\begin{document}&#10;&#10;$g^k=\frac{1}{n} \sum_{i=1}^{n} C_i^k(\nabla f_i(x^k))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61" y="4195334"/>
            <a:ext cx="3793883" cy="415675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pagestyle{empty}&#10;\begin{document}&#10;&#10;&#10;$C_1^k(.)$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7" y="1864228"/>
            <a:ext cx="553143" cy="278857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pagestyle{empty}&#10;\begin{document}&#10;&#10;&#10;$C_n^k(.)$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73" y="3157620"/>
            <a:ext cx="553582" cy="279331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pagestyle{empty}&#10;\begin{document}&#10;&#10;&#10;$C_2^k(.)$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08" y="2403215"/>
            <a:ext cx="554022" cy="2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-1" y="345349"/>
            <a:ext cx="9144001" cy="3057607"/>
          </a:xfrm>
          <a:prstGeom prst="rect">
            <a:avLst/>
          </a:prstGeom>
          <a:solidFill>
            <a:srgbClr val="FFFFD5">
              <a:alpha val="94902"/>
            </a:srgbClr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8768" y="1451692"/>
            <a:ext cx="9055758" cy="200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Peter </a:t>
            </a:r>
            <a:r>
              <a:rPr lang="en-US" sz="2000" b="1" dirty="0" err="1" smtClean="0"/>
              <a:t>Richtárik</a:t>
            </a:r>
            <a:r>
              <a:rPr lang="en-US" sz="2000" b="1" dirty="0" smtClean="0"/>
              <a:t>                                          Eric </a:t>
            </a:r>
            <a:r>
              <a:rPr lang="en-US" sz="2000" b="1" dirty="0" err="1"/>
              <a:t>Feron</a:t>
            </a:r>
            <a:endParaRPr lang="en-US" sz="20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050" dirty="0" smtClean="0"/>
          </a:p>
          <a:p>
            <a:pPr marL="171450" indent="-171450">
              <a:buFontTx/>
              <a:buChar char="-"/>
            </a:pP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 smtClean="0"/>
          </a:p>
          <a:p>
            <a:pPr marL="171450" indent="-171450">
              <a:buFontTx/>
              <a:buChar char="-"/>
            </a:pP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 smtClean="0"/>
          </a:p>
          <a:p>
            <a:endParaRPr lang="en-US" sz="1000" b="1" dirty="0" smtClean="0"/>
          </a:p>
          <a:p>
            <a:r>
              <a:rPr lang="en-US" sz="2000" b="1" dirty="0" smtClean="0"/>
              <a:t>   David Keyes</a:t>
            </a:r>
            <a:r>
              <a:rPr lang="en-US" sz="2000" dirty="0" smtClean="0"/>
              <a:t>                                         </a:t>
            </a:r>
            <a:r>
              <a:rPr lang="en-US" sz="2000" b="1" dirty="0" err="1" smtClean="0"/>
              <a:t>Suhaib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Fahmy</a:t>
            </a:r>
            <a:endParaRPr lang="en-US" sz="20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110744" y="4770923"/>
            <a:ext cx="8927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Stephen Boyd                                            </a:t>
            </a:r>
            <a:r>
              <a:rPr lang="en-US" sz="2000" b="1" dirty="0" err="1" smtClean="0"/>
              <a:t>Nic</a:t>
            </a:r>
            <a:r>
              <a:rPr lang="en-US" sz="2000" b="1" dirty="0" smtClean="0"/>
              <a:t> Lane</a:t>
            </a:r>
            <a:endParaRPr lang="en-US" sz="2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-4891"/>
            <a:ext cx="9144000" cy="3539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Avenir Book" charset="0"/>
                <a:cs typeface="Avenir Book" charset="0"/>
              </a:rPr>
              <a:t>Dissertation Defense Committee </a:t>
            </a:r>
            <a:r>
              <a:rPr lang="en-US" sz="17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Members</a:t>
            </a:r>
          </a:p>
        </p:txBody>
      </p:sp>
      <p:pic>
        <p:nvPicPr>
          <p:cNvPr id="1026" name="Picture 2" descr="https://www.kaust.edu.sa/PublishingImages/about/Adminstration/David%20Keyes.jpg?renditionId=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26741"/>
            <a:ext cx="860257" cy="114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60" y="482418"/>
            <a:ext cx="1084361" cy="98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2419"/>
            <a:ext cx="861974" cy="98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 descr="C:\Users\burla\Downloads\downloa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71" y="3501075"/>
            <a:ext cx="1044214" cy="130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burla\Downloads\suhaibfahmy-448px-squar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956" y="1975707"/>
            <a:ext cx="1096602" cy="109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2" y="3664149"/>
            <a:ext cx="1615440" cy="116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 descr="King Abdullah University of Science and Technology - Wikipedi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880" y="912133"/>
            <a:ext cx="3042683" cy="140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identity.stanford.edu/wp-content/uploads/sites/3/2020/06/wordmark-nospace-stacked-red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92" y="3918708"/>
            <a:ext cx="1714848" cy="7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www.cam.ac.uk/sites/default/files/university-cambridge-full-colour-preferred-logo-transparency-2362x49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620" y="3960661"/>
            <a:ext cx="3093790" cy="64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Прямоугольник 30"/>
          <p:cNvSpPr/>
          <p:nvPr/>
        </p:nvSpPr>
        <p:spPr>
          <a:xfrm>
            <a:off x="7614601" y="4912965"/>
            <a:ext cx="112242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Avenir Book"/>
              </a:rPr>
              <a:t>I</a:t>
            </a:r>
            <a:r>
              <a:rPr lang="en-US" sz="700" dirty="0" smtClean="0">
                <a:solidFill>
                  <a:schemeClr val="bg1">
                    <a:lumMod val="65000"/>
                  </a:schemeClr>
                </a:solidFill>
                <a:latin typeface="Avenir Book"/>
              </a:rPr>
              <a:t>mages: 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  <a:latin typeface="Avenir Book"/>
              </a:rPr>
              <a:t>Google Search</a:t>
            </a:r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8714528" y="-9346"/>
            <a:ext cx="42832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Avenir Book" charset="0"/>
                <a:cs typeface="Avenir Book" charset="0"/>
              </a:rPr>
              <a:t>#1</a:t>
            </a:r>
            <a:endParaRPr lang="en-US" sz="1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2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285"/>
            <a:ext cx="9144000" cy="542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/>
              </a:rPr>
              <a:t>Compressors</a:t>
            </a:r>
            <a:endParaRPr lang="en-US" sz="2800" b="1" dirty="0">
              <a:solidFill>
                <a:schemeClr val="bg1"/>
              </a:solidFill>
              <a:latin typeface="Avenir Book"/>
            </a:endParaRPr>
          </a:p>
        </p:txBody>
      </p:sp>
      <p:sp>
        <p:nvSpPr>
          <p:cNvPr id="6" name="Скругленный прямоугольник 15">
            <a:extLst>
              <a:ext uri="{FF2B5EF4-FFF2-40B4-BE49-F238E27FC236}">
                <a16:creationId xmlns:a16="http://schemas.microsoft.com/office/drawing/2014/main" xmlns="" id="{A4C140D9-C9E9-DA9C-18A1-115B0EB88BE4}"/>
              </a:ext>
            </a:extLst>
          </p:cNvPr>
          <p:cNvSpPr/>
          <p:nvPr/>
        </p:nvSpPr>
        <p:spPr>
          <a:xfrm>
            <a:off x="50669" y="662941"/>
            <a:ext cx="9039887" cy="810259"/>
          </a:xfrm>
          <a:prstGeom prst="roundRect">
            <a:avLst/>
          </a:prstGeom>
          <a:solidFill>
            <a:srgbClr val="F4A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Book"/>
              </a:rPr>
              <a:t>Cost </a:t>
            </a:r>
            <a:r>
              <a:rPr lang="en-US" b="1" dirty="0" smtClean="0">
                <a:solidFill>
                  <a:schemeClr val="tx1"/>
                </a:solidFill>
                <a:latin typeface="Avenir Book"/>
              </a:rPr>
              <a:t>Model</a:t>
            </a:r>
          </a:p>
          <a:p>
            <a:pPr algn="ctr"/>
            <a:endParaRPr lang="en-US" b="1" dirty="0" smtClean="0">
              <a:solidFill>
                <a:schemeClr val="tx1"/>
              </a:solidFill>
              <a:latin typeface="Avenir Book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Avenir Book"/>
            </a:endParaRPr>
          </a:p>
        </p:txBody>
      </p:sp>
      <p:pic>
        <p:nvPicPr>
          <p:cNvPr id="3" name="Рисунок 2" descr="\documentclass{article}&#10;\usepackage{amsmath}&#10;\pagestyle{empty}&#10;\begin{document}&#10;&#10;$&#10;\rm{Communication\,Complexity} = \left( \rm{\#Rounds} \right) \times \left( \rm{\#Bits/Round} \right)&#10;$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5" y="1039494"/>
            <a:ext cx="6314658" cy="24445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526070" y="7974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8497480" y="440430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8656229" y="44073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815399" y="44009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8973070" y="44042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76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6148653" y="2777187"/>
            <a:ext cx="1072896" cy="372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38114" y="2769329"/>
            <a:ext cx="886691" cy="372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285"/>
            <a:ext cx="9144000" cy="542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/>
              </a:rPr>
              <a:t>Compressors</a:t>
            </a:r>
            <a:endParaRPr lang="en-US" sz="2400" b="1" dirty="0">
              <a:solidFill>
                <a:schemeClr val="bg1"/>
              </a:solidFill>
              <a:latin typeface="Avenir Book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1603748"/>
            <a:ext cx="914658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Book"/>
              </a:rPr>
              <a:t>Class of Unbiased Compressors</a:t>
            </a:r>
          </a:p>
        </p:txBody>
      </p:sp>
      <p:pic>
        <p:nvPicPr>
          <p:cNvPr id="24" name="Рисунок 23" descr="\documentclass{article}&#10;\usepackage{amsmath}&#10;\usepackage{amssymb}&#10;\usepackage{xcolor}&#10;\pagestyle{empty}&#10;&#10;\DeclareMathOperator*{\argmin}{argmin}&#10;&#10;\begin{document}&#10;&#10;$$&#10;\mathcal{B}^d(\omega) = \{B\,|\,B:\mathbb{R}^d \to \mathbb{R}^d, \quad \mathbb{E} \left[ \| B(x) - x \|^2\right] \le \omega \|x\|^2, \quad \mathbb{E}\left[ B(x)\right]=x\}$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9" y="2073654"/>
            <a:ext cx="7210586" cy="323291"/>
          </a:xfrm>
          <a:prstGeom prst="rect">
            <a:avLst/>
          </a:prstGeom>
        </p:spPr>
      </p:pic>
      <p:sp>
        <p:nvSpPr>
          <p:cNvPr id="9" name="Скругленный прямоугольник 15">
            <a:extLst>
              <a:ext uri="{FF2B5EF4-FFF2-40B4-BE49-F238E27FC236}">
                <a16:creationId xmlns:a16="http://schemas.microsoft.com/office/drawing/2014/main" xmlns="" id="{A4C140D9-C9E9-DA9C-18A1-115B0EB88BE4}"/>
              </a:ext>
            </a:extLst>
          </p:cNvPr>
          <p:cNvSpPr/>
          <p:nvPr/>
        </p:nvSpPr>
        <p:spPr>
          <a:xfrm>
            <a:off x="50669" y="662941"/>
            <a:ext cx="9039887" cy="810259"/>
          </a:xfrm>
          <a:prstGeom prst="roundRect">
            <a:avLst/>
          </a:prstGeom>
          <a:solidFill>
            <a:srgbClr val="F4A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Book"/>
              </a:rPr>
              <a:t>Cost </a:t>
            </a:r>
            <a:r>
              <a:rPr lang="en-US" b="1" dirty="0" smtClean="0">
                <a:solidFill>
                  <a:schemeClr val="tx1"/>
                </a:solidFill>
                <a:latin typeface="Avenir Book"/>
              </a:rPr>
              <a:t>Model</a:t>
            </a:r>
          </a:p>
          <a:p>
            <a:pPr algn="ctr"/>
            <a:endParaRPr lang="en-US" b="1" dirty="0" smtClean="0">
              <a:solidFill>
                <a:schemeClr val="tx1"/>
              </a:solidFill>
              <a:latin typeface="Avenir Book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526070" y="7974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8497480" y="44043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8656229" y="44073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8815399" y="44009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8973070" y="44042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 descr="\documentclass{article}&#10;\usepackage{amsmath}&#10;\pagestyle{empty}&#10;\begin{document}&#10;&#10;$&#10;\rm{Communication\,Complexity} = \left( \rm{\#Rounds} \right) \times \left( \rm{\#Bits/Round} \right)&#10;$&#10;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5" y="1039494"/>
            <a:ext cx="6314658" cy="244455"/>
          </a:xfrm>
          <a:prstGeom prst="rect">
            <a:avLst/>
          </a:prstGeom>
        </p:spPr>
      </p:pic>
      <p:pic>
        <p:nvPicPr>
          <p:cNvPr id="39" name="Рисунок 38" descr="\documentclass{article}&#10;\usepackage{amsmath}&#10;\pagestyle{empty}&#10;\begin{document}&#10;&#10;$\omega \ge 0$&#10;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28" y="2844684"/>
            <a:ext cx="621771" cy="203625"/>
          </a:xfrm>
          <a:prstGeom prst="rect">
            <a:avLst/>
          </a:prstGeom>
        </p:spPr>
      </p:pic>
      <p:cxnSp>
        <p:nvCxnSpPr>
          <p:cNvPr id="22" name="Прямая со стрелкой 21"/>
          <p:cNvCxnSpPr/>
          <p:nvPr/>
        </p:nvCxnSpPr>
        <p:spPr>
          <a:xfrm flipH="1" flipV="1">
            <a:off x="1374121" y="2372290"/>
            <a:ext cx="1" cy="3970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 descr="\documentclass{article}&#10;\usepackage{amsmath}&#10;\usepackage{amssymb}&#10;\pagestyle{empty}&#10;\begin{document}&#10;&#10;$\forall x \in \mathbb{R}^d$&#10;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38" y="2831373"/>
            <a:ext cx="879238" cy="225524"/>
          </a:xfrm>
          <a:prstGeom prst="rect">
            <a:avLst/>
          </a:prstGeom>
        </p:spPr>
      </p:pic>
      <p:cxnSp>
        <p:nvCxnSpPr>
          <p:cNvPr id="27" name="Прямая со стрелкой 26"/>
          <p:cNvCxnSpPr>
            <a:stCxn id="26" idx="0"/>
          </p:cNvCxnSpPr>
          <p:nvPr/>
        </p:nvCxnSpPr>
        <p:spPr>
          <a:xfrm flipH="1" flipV="1">
            <a:off x="5989440" y="2434334"/>
            <a:ext cx="695661" cy="34285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26" idx="0"/>
          </p:cNvCxnSpPr>
          <p:nvPr/>
        </p:nvCxnSpPr>
        <p:spPr>
          <a:xfrm flipV="1">
            <a:off x="6685101" y="2372290"/>
            <a:ext cx="1095760" cy="40489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1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1225552" y="3511518"/>
            <a:ext cx="1180186" cy="35253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2763"/>
            <a:ext cx="9144000" cy="542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/>
              </a:rPr>
              <a:t>Compressors</a:t>
            </a:r>
            <a:endParaRPr lang="en-US" sz="2400" b="1" dirty="0">
              <a:solidFill>
                <a:schemeClr val="bg1"/>
              </a:solidFill>
              <a:latin typeface="Avenir Book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1603748"/>
            <a:ext cx="914658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Book"/>
              </a:rPr>
              <a:t>Class of Unbiased Compressors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451092"/>
            <a:ext cx="914658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Book"/>
              </a:rPr>
              <a:t>Class of Contractive Compressors</a:t>
            </a:r>
          </a:p>
        </p:txBody>
      </p:sp>
      <p:pic>
        <p:nvPicPr>
          <p:cNvPr id="7" name="Рисунок 6" descr="\documentclass{article}&#10;\usepackage{amsmath}&#10;\usepackage{amssymb}&#10;\usepackage{xcolor}&#10;\pagestyle{empty}&#10;&#10;\DeclareMathOperator*{\argmin}{argmin}&#10;&#10;\begin{document}&#10;&#10;$$&#10;\mathcal{C}^d(\alpha) = \{C\,|\,C:\mathbb{R}^d \to \mathbb{R}^d, \quad \mathbb{E}\left[ \|C(x)-x\|^2 \right] \le (1-\alpha)\|x\|^2\}&#10;$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75" y="2896077"/>
            <a:ext cx="6147662" cy="309331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usepackage{amssymb}&#10;\usepackage{xcolor}&#10;\pagestyle{empty}&#10;&#10;\DeclareMathOperator*{\argmin}{argmin}&#10;&#10;\begin{document}&#10;&#10;$$&#10;B \in \mathcal{B}^d(\omega) \, \implies \, C(x) := \frac{1}{\omega+1} B(x), \quad C(x) \in \mathcal{C}^d \left(\alpha := \frac{1}{\omega+1}\right)&#10;$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45" y="4144835"/>
            <a:ext cx="6542632" cy="603617"/>
          </a:xfrm>
          <a:prstGeom prst="rect">
            <a:avLst/>
          </a:prstGeom>
        </p:spPr>
      </p:pic>
      <p:sp>
        <p:nvSpPr>
          <p:cNvPr id="18" name="Скругленный прямоугольник 15">
            <a:extLst>
              <a:ext uri="{FF2B5EF4-FFF2-40B4-BE49-F238E27FC236}">
                <a16:creationId xmlns:a16="http://schemas.microsoft.com/office/drawing/2014/main" xmlns="" id="{A4C140D9-C9E9-DA9C-18A1-115B0EB88BE4}"/>
              </a:ext>
            </a:extLst>
          </p:cNvPr>
          <p:cNvSpPr/>
          <p:nvPr/>
        </p:nvSpPr>
        <p:spPr>
          <a:xfrm>
            <a:off x="50669" y="662941"/>
            <a:ext cx="9039887" cy="810259"/>
          </a:xfrm>
          <a:prstGeom prst="roundRect">
            <a:avLst/>
          </a:prstGeom>
          <a:solidFill>
            <a:srgbClr val="F4A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Book"/>
              </a:rPr>
              <a:t>Cost </a:t>
            </a:r>
            <a:r>
              <a:rPr lang="en-US" b="1" dirty="0" smtClean="0">
                <a:solidFill>
                  <a:schemeClr val="tx1"/>
                </a:solidFill>
                <a:latin typeface="Avenir Book"/>
              </a:rPr>
              <a:t>Model</a:t>
            </a:r>
          </a:p>
          <a:p>
            <a:pPr algn="ctr"/>
            <a:endParaRPr lang="en-US" b="1" dirty="0" smtClean="0">
              <a:solidFill>
                <a:schemeClr val="tx1"/>
              </a:solidFill>
              <a:latin typeface="Avenir Book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8526070" y="7974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8497480" y="44043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8656229" y="44073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8815399" y="44009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973070" y="44042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 descr="\documentclass{article}&#10;\usepackage{amsmath}&#10;\pagestyle{empty}&#10;\begin{document}&#10;&#10;$&#10;\rm{Communication\,Complexity} = \left( \rm{\#Rounds} \right) \times \left( \rm{\#Bits/Round} \right)&#10;$&#10;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5" y="1039494"/>
            <a:ext cx="6314658" cy="244455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usepackage{amssymb}&#10;\usepackage{xcolor}&#10;\pagestyle{empty}&#10;&#10;\DeclareMathOperator*{\argmin}{argmin}&#10;&#10;\begin{document}&#10;&#10;$$&#10;\mathcal{B}^d(\omega) = \{B\,|\,B:\mathbb{R}^d \to \mathbb{R}^d, \quad \mathbb{E} \left[ \| B(x) - x \|^2\right] \le \omega \|x\|^2, \quad \mathbb{E}\left[ B(x)\right]=x\}$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9" y="2073654"/>
            <a:ext cx="7210586" cy="323291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usepackage{amssymb}&#10;\usepackage{xcolor}&#10;\pagestyle{empty}&#10;&#10;\DeclareMathOperator*{\argmin}{argmin}&#10;&#10;\begin{document}&#10;&#10;$$&#10;0 &lt; \alpha \le 1&#10;$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45" y="3599334"/>
            <a:ext cx="966736" cy="197794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5759330" y="3491846"/>
            <a:ext cx="1072896" cy="3722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 descr="\documentclass{article}&#10;\usepackage{amsmath}&#10;\usepackage{amssymb}&#10;\pagestyle{empty}&#10;\begin{document}&#10;&#10;$\forall x \in \mathbb{R}^d$&#10;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215" y="3546032"/>
            <a:ext cx="879238" cy="225524"/>
          </a:xfrm>
          <a:prstGeom prst="rect">
            <a:avLst/>
          </a:prstGeom>
        </p:spPr>
      </p:pic>
      <p:cxnSp>
        <p:nvCxnSpPr>
          <p:cNvPr id="31" name="Прямая со стрелкой 30"/>
          <p:cNvCxnSpPr/>
          <p:nvPr/>
        </p:nvCxnSpPr>
        <p:spPr>
          <a:xfrm flipV="1">
            <a:off x="6173414" y="3235811"/>
            <a:ext cx="0" cy="25759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V="1">
            <a:off x="1856306" y="3236374"/>
            <a:ext cx="0" cy="25759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/>
          <p:cNvSpPr/>
          <p:nvPr/>
        </p:nvSpPr>
        <p:spPr>
          <a:xfrm>
            <a:off x="1370325" y="3691735"/>
            <a:ext cx="3052861" cy="14143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5547590" y="3703211"/>
            <a:ext cx="2481453" cy="14028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285"/>
            <a:ext cx="9144000" cy="542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ook"/>
              </a:rPr>
              <a:t>Compressors</a:t>
            </a:r>
            <a:endParaRPr lang="en-US" sz="2800" b="1" dirty="0">
              <a:solidFill>
                <a:schemeClr val="bg1"/>
              </a:solidFill>
              <a:latin typeface="Avenir Book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474" y="1603748"/>
            <a:ext cx="914805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Book"/>
              </a:rPr>
              <a:t>Class of Unbiased Compressors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-1474" y="3267956"/>
                <a:ext cx="9148058" cy="36933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chemeClr val="bg1"/>
                    </a:solidFill>
                    <a:latin typeface="Avenir Book" charset="0"/>
                    <a:cs typeface="Avenir Book" charset="0"/>
                  </a:rPr>
                  <a:t>Sparsification</a:t>
                </a:r>
                <a:r>
                  <a:rPr lang="en-US" b="1" dirty="0" smtClean="0">
                    <a:solidFill>
                      <a:schemeClr val="bg1"/>
                    </a:solidFill>
                    <a:latin typeface="Avenir Book" charset="0"/>
                    <a:cs typeface="Avenir Book" charset="0"/>
                  </a:rPr>
                  <a:t> Examples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𝒅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𝟑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𝑲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𝟐</m:t>
                    </m:r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bg1"/>
                  </a:solidFill>
                  <a:latin typeface="Avenir Book" charset="0"/>
                  <a:cs typeface="Avenir Book" charset="0"/>
                </a:endParaRPr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74" y="3267956"/>
                <a:ext cx="9148058" cy="369332"/>
              </a:xfrm>
              <a:prstGeom prst="rect">
                <a:avLst/>
              </a:prstGeom>
              <a:blipFill rotWithShape="1">
                <a:blip r:embed="rId27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1370326" y="3647011"/>
            <a:ext cx="3052860" cy="425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</a:pPr>
            <a:r>
              <a:rPr lang="en-US" sz="2000" b="1" dirty="0" smtClean="0"/>
              <a:t>                </a:t>
            </a:r>
            <a:endParaRPr lang="en-US" sz="2000" b="1" dirty="0"/>
          </a:p>
        </p:txBody>
      </p:sp>
      <p:pic>
        <p:nvPicPr>
          <p:cNvPr id="14" name="Рисунок 13" descr="\documentclass{article}&#10;\usepackage{amsmath}&#10;\pagestyle{empty}&#10;\begin{document}&#10;&#10;&#10;$S \sim_\text{u.a.r.} \{ Q : Q \in 2^{\{1, \dots, d\}} \wedge |Q| = K \}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52" y="4448891"/>
            <a:ext cx="3029392" cy="211623"/>
          </a:xfrm>
          <a:prstGeom prst="rect">
            <a:avLst/>
          </a:prstGeom>
        </p:spPr>
      </p:pic>
      <p:pic>
        <p:nvPicPr>
          <p:cNvPr id="21" name="Рисунок 20" descr="\documentclass{article}&#10;\usepackage{amsmath}&#10;\pagestyle{empty}&#10;\begin{document}&#10;&#10;$\omega = \frac{d}{K}-1 = \frac{1}{2}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80" y="4727520"/>
            <a:ext cx="1601966" cy="308387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pagestyle{empty}&#10;\begin{document}&#10;&#10;$C(x) := \sum_{i \in S} x_i e_i$&#10;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84" y="4196783"/>
            <a:ext cx="1765911" cy="247844"/>
          </a:xfrm>
          <a:prstGeom prst="rect">
            <a:avLst/>
          </a:prstGeom>
        </p:spPr>
      </p:pic>
      <p:pic>
        <p:nvPicPr>
          <p:cNvPr id="23" name="Рисунок 22" descr="\documentclass{article}&#10;\usepackage{amsmath}&#10;\pagestyle{empty}&#10;\begin{document}&#10;&#10;$\alpha = \frac{K}{d}=\frac{2}{3}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63" y="4569677"/>
            <a:ext cx="1291595" cy="339422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479426"/>
              </p:ext>
            </p:extLst>
          </p:nvPr>
        </p:nvGraphicFramePr>
        <p:xfrm>
          <a:off x="4755017" y="3703211"/>
          <a:ext cx="45743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432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407857"/>
              </p:ext>
            </p:extLst>
          </p:nvPr>
        </p:nvGraphicFramePr>
        <p:xfrm>
          <a:off x="8428190" y="3693849"/>
          <a:ext cx="45743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432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5976"/>
              </p:ext>
            </p:extLst>
          </p:nvPr>
        </p:nvGraphicFramePr>
        <p:xfrm>
          <a:off x="208805" y="3699582"/>
          <a:ext cx="45743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432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Рисунок 10" descr="\documentclass{article}&#10;\usepackage{amsmath}&#10;\pagestyle{empty}&#10;\begin{document}&#10;&#10;$\cdot \frac{3}{2}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9" y="4020417"/>
            <a:ext cx="264117" cy="444651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pagestyle{empty}&#10;\begin{document}&#10;&#10;$-9$&#10;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1" y="3796572"/>
            <a:ext cx="263314" cy="156343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pagestyle{empty}&#10;\begin{document}&#10;&#10;$0$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5" y="4138107"/>
            <a:ext cx="108718" cy="174150"/>
          </a:xfrm>
          <a:prstGeom prst="rect">
            <a:avLst/>
          </a:prstGeom>
        </p:spPr>
      </p:pic>
      <p:pic>
        <p:nvPicPr>
          <p:cNvPr id="35" name="Рисунок 34" descr="\documentclass{article}&#10;\usepackage{amsmath}&#10;\pagestyle{empty}&#10;\begin{document}&#10;&#10;$3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09" y="4514997"/>
            <a:ext cx="107156" cy="174714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pagestyle{empty}&#10;\begin{document}&#10;&#10;$-9$&#10;&#10;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41" y="3844557"/>
            <a:ext cx="263314" cy="156343"/>
          </a:xfrm>
          <a:prstGeom prst="rect">
            <a:avLst/>
          </a:prstGeom>
        </p:spPr>
      </p:pic>
      <p:pic>
        <p:nvPicPr>
          <p:cNvPr id="27" name="Рисунок 26" descr="\documentclass{article}&#10;\usepackage{amsmath}&#10;\pagestyle{empty}&#10;\begin{document}&#10;&#10;$+7$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17" y="4192188"/>
            <a:ext cx="306286" cy="193524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pagestyle{empty}&#10;\begin{document}&#10;&#10;$3$&#10;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69" y="4584318"/>
            <a:ext cx="107156" cy="174714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pagestyle{empty}&#10;\begin{document}&#10;&#10;$-9$&#10;&#10;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862" y="3791212"/>
            <a:ext cx="263314" cy="156343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pagestyle{empty}&#10;\begin{document}&#10;&#10;$+7$&#10;&#10;\end{document}" title="IguanaTex Bitmap Displa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38" y="4132747"/>
            <a:ext cx="306286" cy="193524"/>
          </a:xfrm>
          <a:prstGeom prst="rect">
            <a:avLst/>
          </a:prstGeom>
        </p:spPr>
      </p:pic>
      <p:pic>
        <p:nvPicPr>
          <p:cNvPr id="31" name="Рисунок 30" descr="\documentclass{article}&#10;\usepackage{amsmath}&#10;\pagestyle{empty}&#10;\begin{document}&#10;&#10;$0$&#10;&#10;&#10;\end{document}" title="IguanaTex Bitmap Display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890" y="4524877"/>
            <a:ext cx="108190" cy="173714"/>
          </a:xfrm>
          <a:prstGeom prst="rect">
            <a:avLst/>
          </a:prstGeom>
        </p:spPr>
      </p:pic>
      <p:sp>
        <p:nvSpPr>
          <p:cNvPr id="33" name="Стрелка вправо 32"/>
          <p:cNvSpPr/>
          <p:nvPr/>
        </p:nvSpPr>
        <p:spPr>
          <a:xfrm>
            <a:off x="5264505" y="4172361"/>
            <a:ext cx="240792" cy="1480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Стрелка вправо 35"/>
          <p:cNvSpPr/>
          <p:nvPr/>
        </p:nvSpPr>
        <p:spPr>
          <a:xfrm>
            <a:off x="8080950" y="4164545"/>
            <a:ext cx="240792" cy="1480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Стрелка вправо 36"/>
          <p:cNvSpPr/>
          <p:nvPr/>
        </p:nvSpPr>
        <p:spPr>
          <a:xfrm rot="10800000">
            <a:off x="4458967" y="4176768"/>
            <a:ext cx="240792" cy="1480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трелка вправо 37"/>
          <p:cNvSpPr/>
          <p:nvPr/>
        </p:nvSpPr>
        <p:spPr>
          <a:xfrm rot="10800000">
            <a:off x="1049659" y="4173097"/>
            <a:ext cx="240792" cy="14809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кругленный прямоугольник 15">
            <a:extLst>
              <a:ext uri="{FF2B5EF4-FFF2-40B4-BE49-F238E27FC236}">
                <a16:creationId xmlns:a16="http://schemas.microsoft.com/office/drawing/2014/main" xmlns="" id="{A4C140D9-C9E9-DA9C-18A1-115B0EB88BE4}"/>
              </a:ext>
            </a:extLst>
          </p:cNvPr>
          <p:cNvSpPr/>
          <p:nvPr/>
        </p:nvSpPr>
        <p:spPr>
          <a:xfrm>
            <a:off x="50669" y="662941"/>
            <a:ext cx="9039887" cy="810259"/>
          </a:xfrm>
          <a:prstGeom prst="roundRect">
            <a:avLst/>
          </a:prstGeom>
          <a:solidFill>
            <a:srgbClr val="F4A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Book"/>
              </a:rPr>
              <a:t>Cost </a:t>
            </a:r>
            <a:r>
              <a:rPr lang="en-US" b="1" dirty="0" smtClean="0">
                <a:solidFill>
                  <a:schemeClr val="tx1"/>
                </a:solidFill>
                <a:latin typeface="Avenir Book"/>
              </a:rPr>
              <a:t>Model</a:t>
            </a:r>
          </a:p>
          <a:p>
            <a:pPr algn="ctr"/>
            <a:endParaRPr lang="en-US" b="1" dirty="0" smtClean="0">
              <a:solidFill>
                <a:schemeClr val="tx1"/>
              </a:solidFill>
              <a:latin typeface="Avenir Book"/>
            </a:endParaRPr>
          </a:p>
          <a:p>
            <a:pPr algn="ctr"/>
            <a:endParaRPr lang="en-US" sz="1600" b="1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8526070" y="7974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Овал 41"/>
          <p:cNvSpPr/>
          <p:nvPr/>
        </p:nvSpPr>
        <p:spPr>
          <a:xfrm>
            <a:off x="8497480" y="44043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8656229" y="44073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8815399" y="44009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8973070" y="440429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0" y="2451092"/>
            <a:ext cx="914658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Book"/>
              </a:rPr>
              <a:t>Class of Contractive Compressors</a:t>
            </a:r>
          </a:p>
        </p:txBody>
      </p:sp>
      <p:pic>
        <p:nvPicPr>
          <p:cNvPr id="56" name="Рисунок 55" descr="\documentclass{article}&#10;\usepackage{amsmath}&#10;\pagestyle{empty}&#10;\begin{document}&#10;&#10;$&#10;\rm{Communication\,Complexity} = \left( \rm{\#Rounds} \right) \times \left( \rm{\#Bits/Round} \right)&#10;$&#10;&#10;&#10;&#10;\end{document}" title="IguanaTex Bitmap Display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5" y="1039494"/>
            <a:ext cx="6314658" cy="244455"/>
          </a:xfrm>
          <a:prstGeom prst="rect">
            <a:avLst/>
          </a:prstGeom>
        </p:spPr>
      </p:pic>
      <p:pic>
        <p:nvPicPr>
          <p:cNvPr id="57" name="Рисунок 56" descr="\documentclass{article}&#10;\usepackage{amsmath}&#10;\usepackage{amssymb}&#10;\usepackage{xcolor}&#10;\pagestyle{empty}&#10;&#10;\DeclareMathOperator*{\argmin}{argmin}&#10;&#10;\begin{document}&#10;&#10;$$&#10;\mathcal{C}^d(\alpha) = \{C\,|\,C:\mathbb{R}^d \to \mathbb{R}^d, \quad \mathbb{E}\left[ \|C(x)-x\|^2 \right] \le (1-\alpha)\|x\|^2\}&#10;$$&#10;&#10;\end{document}" title="IguanaTex Bitmap Display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75" y="2896077"/>
            <a:ext cx="6147662" cy="309331"/>
          </a:xfrm>
          <a:prstGeom prst="rect">
            <a:avLst/>
          </a:prstGeom>
        </p:spPr>
      </p:pic>
      <p:pic>
        <p:nvPicPr>
          <p:cNvPr id="58" name="Рисунок 57" descr="\documentclass{article}&#10;\usepackage{amsmath}&#10;\usepackage{amssymb}&#10;\usepackage{xcolor}&#10;\pagestyle{empty}&#10;&#10;\DeclareMathOperator*{\argmin}{argmin}&#10;&#10;\begin{document}&#10;&#10;$$&#10;\mathcal{B}^d(\omega) = \{B\,|\,B:\mathbb{R}^d \to \mathbb{R}^d, \quad \mathbb{E} \left[ \| B(x) - x \|^2\right] \le \omega \|x\|^2, \quad \mathbb{E}\left[ B(x)\right]=x\}$$&#10;&#10;\end{document}" title="IguanaTex Bitmap Display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9" y="2073654"/>
            <a:ext cx="7210586" cy="323291"/>
          </a:xfrm>
          <a:prstGeom prst="rect">
            <a:avLst/>
          </a:prstGeom>
        </p:spPr>
      </p:pic>
      <p:sp>
        <p:nvSpPr>
          <p:cNvPr id="61" name="Скругленный прямоугольник 15">
            <a:extLst>
              <a:ext uri="{FF2B5EF4-FFF2-40B4-BE49-F238E27FC236}">
                <a16:creationId xmlns:a16="http://schemas.microsoft.com/office/drawing/2014/main" xmlns="" id="{A4C140D9-C9E9-DA9C-18A1-115B0EB88BE4}"/>
              </a:ext>
            </a:extLst>
          </p:cNvPr>
          <p:cNvSpPr/>
          <p:nvPr/>
        </p:nvSpPr>
        <p:spPr>
          <a:xfrm>
            <a:off x="1398290" y="3740640"/>
            <a:ext cx="869017" cy="234703"/>
          </a:xfrm>
          <a:prstGeom prst="roundRect">
            <a:avLst/>
          </a:prstGeom>
          <a:solidFill>
            <a:srgbClr val="F4A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venir Book"/>
            </a:endParaRPr>
          </a:p>
        </p:txBody>
      </p:sp>
      <p:pic>
        <p:nvPicPr>
          <p:cNvPr id="24" name="Рисунок 23" descr="\documentclass{article}&#10;\usepackage{amsmath}&#10;\pagestyle{empty}&#10;\begin{document}&#10;&#10;&#10;$S=\{1,3\}$&#10;&#10;\end{document}" title="IguanaTex Bitmap Display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84" y="3768134"/>
            <a:ext cx="823155" cy="191192"/>
          </a:xfrm>
          <a:prstGeom prst="rect">
            <a:avLst/>
          </a:prstGeom>
        </p:spPr>
      </p:pic>
      <p:sp>
        <p:nvSpPr>
          <p:cNvPr id="64" name="Скругленный прямоугольник 15">
            <a:extLst>
              <a:ext uri="{FF2B5EF4-FFF2-40B4-BE49-F238E27FC236}">
                <a16:creationId xmlns:a16="http://schemas.microsoft.com/office/drawing/2014/main" xmlns="" id="{A4C140D9-C9E9-DA9C-18A1-115B0EB88BE4}"/>
              </a:ext>
            </a:extLst>
          </p:cNvPr>
          <p:cNvSpPr/>
          <p:nvPr/>
        </p:nvSpPr>
        <p:spPr>
          <a:xfrm>
            <a:off x="7141902" y="3723392"/>
            <a:ext cx="869017" cy="234703"/>
          </a:xfrm>
          <a:prstGeom prst="roundRect">
            <a:avLst/>
          </a:prstGeom>
          <a:solidFill>
            <a:srgbClr val="F4A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venir Book"/>
            </a:endParaRPr>
          </a:p>
        </p:txBody>
      </p:sp>
      <p:pic>
        <p:nvPicPr>
          <p:cNvPr id="28" name="Рисунок 27" descr="\documentclass{article}&#10;\usepackage{amsmath}&#10;\pagestyle{empty}&#10;\begin{document}&#10;&#10;&#10;$S=\{1,2\}$&#10;&#10;\end{document}" title="IguanaTex Bitmap Display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94" y="3757914"/>
            <a:ext cx="823434" cy="191551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begin{document}&#10;&#10;$B(x) := \frac{d}{K} \sum_{i \in S} x_i e_i$&#10;&#10;&#10;&#10;\end{document}" title="IguanaTex Bitmap Display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03" y="4087745"/>
            <a:ext cx="2026094" cy="278344"/>
          </a:xfrm>
          <a:prstGeom prst="rect">
            <a:avLst/>
          </a:prstGeom>
        </p:spPr>
      </p:pic>
      <p:cxnSp>
        <p:nvCxnSpPr>
          <p:cNvPr id="82" name="Прямая со стрелкой 81"/>
          <p:cNvCxnSpPr/>
          <p:nvPr/>
        </p:nvCxnSpPr>
        <p:spPr>
          <a:xfrm flipV="1">
            <a:off x="7288010" y="3992488"/>
            <a:ext cx="217729" cy="28005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Дуга 84"/>
          <p:cNvSpPr/>
          <p:nvPr/>
        </p:nvSpPr>
        <p:spPr>
          <a:xfrm>
            <a:off x="1145043" y="3906834"/>
            <a:ext cx="2287703" cy="624364"/>
          </a:xfrm>
          <a:prstGeom prst="arc">
            <a:avLst/>
          </a:prstGeom>
          <a:ln>
            <a:solidFill>
              <a:srgbClr val="C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 descr="\documentclass{article}&#10;\usepackage{amsmath}&#10;\pagestyle{empty}&#10;\begin{document}&#10;&#10;\textbf{Rand$K$}&#10;&#10;&#10;\end{document}" title="IguanaTex Bitmap Display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53" y="3762356"/>
            <a:ext cx="899048" cy="178286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\textbf{Top$K$}&#10;&#10;&#10;&#10;\end{document}" title="IguanaTex Bitmap Display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54" y="3750837"/>
            <a:ext cx="700952" cy="220952"/>
          </a:xfrm>
          <a:prstGeom prst="rect">
            <a:avLst/>
          </a:prstGeom>
        </p:spPr>
      </p:pic>
      <p:pic>
        <p:nvPicPr>
          <p:cNvPr id="51" name="Рисунок 50" descr="\documentclass{article}&#10;\usepackage{amsmath}&#10;\pagestyle{empty}&#10;\begin{document}&#10;&#10;\textbf{Rand$K$}&#10;&#10;&#10;\end{document}" title="IguanaTex Bitmap Display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1" y="4870614"/>
            <a:ext cx="899048" cy="178286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pagestyle{empty}&#10;\begin{document}&#10;&#10;\textbf{Top$K$}&#10;&#10;&#10;&#10;\end{document}" title="IguanaTex Bitmap Display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20" y="4868117"/>
            <a:ext cx="700952" cy="2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Distributed Compressed Gradient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Descent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With Contractive Compressors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33757" y="28636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#13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AF2E190-EF03-47E1-4F75-CBF34C265830}"/>
                  </a:ext>
                </a:extLst>
              </p:cNvPr>
              <p:cNvSpPr txBox="1"/>
              <p:nvPr/>
            </p:nvSpPr>
            <p:spPr>
              <a:xfrm>
                <a:off x="1" y="4181997"/>
                <a:ext cx="91440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+mj-lt"/>
                  </a:rPr>
                  <a:t>Distributed </a:t>
                </a:r>
                <a:r>
                  <a:rPr lang="en-US" sz="2000" b="1" dirty="0">
                    <a:latin typeface="+mj-lt"/>
                  </a:rPr>
                  <a:t>Compressed Gradient </a:t>
                </a:r>
                <a:r>
                  <a:rPr lang="en-US" sz="2000" b="1" dirty="0" smtClean="0">
                    <a:latin typeface="+mj-lt"/>
                  </a:rPr>
                  <a:t>Descent with </a:t>
                </a:r>
                <a:r>
                  <a:rPr lang="en-US" sz="2000" b="1" dirty="0" err="1" smtClean="0">
                    <a:latin typeface="+mj-lt"/>
                  </a:rPr>
                  <a:t>TopK</a:t>
                </a:r>
                <a:endParaRPr lang="en-US" sz="2000" b="1" dirty="0" smtClean="0">
                  <a:latin typeface="+mj-lt"/>
                </a:endParaRPr>
              </a:p>
              <a:p>
                <a:pPr algn="ctr"/>
                <a:r>
                  <a:rPr lang="en-US" sz="2000" dirty="0" smtClean="0">
                    <a:latin typeface="+mj-lt"/>
                  </a:rPr>
                  <a:t>leads </a:t>
                </a:r>
                <a:r>
                  <a:rPr lang="en-US" sz="2000" dirty="0">
                    <a:latin typeface="+mj-lt"/>
                  </a:rPr>
                  <a:t>to exponential </a:t>
                </a:r>
                <a:r>
                  <a:rPr lang="en-US" sz="2000" dirty="0" smtClean="0">
                    <a:latin typeface="+mj-lt"/>
                  </a:rPr>
                  <a:t>divergence</a:t>
                </a:r>
                <a:r>
                  <a:rPr lang="en-US" sz="2000" b="1" dirty="0" smtClean="0">
                    <a:latin typeface="+mj-lt"/>
                  </a:rPr>
                  <a:t> </a:t>
                </a:r>
                <a:r>
                  <a:rPr lang="en-US" sz="2000" dirty="0" smtClean="0">
                    <a:latin typeface="+mj-lt"/>
                  </a:rPr>
                  <a:t>even </a:t>
                </a:r>
                <a:r>
                  <a:rPr lang="en-US" sz="2000" dirty="0">
                    <a:latin typeface="+mj-lt"/>
                  </a:rPr>
                  <a:t>in strongly convex </a:t>
                </a:r>
                <a:r>
                  <a:rPr lang="en-US" sz="2000" dirty="0" smtClean="0">
                    <a:latin typeface="+mj-lt"/>
                  </a:rPr>
                  <a:t>settings (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𝑑</m:t>
                    </m:r>
                    <m:r>
                      <a:rPr lang="en-US" sz="2000" b="0" i="1" smtClean="0">
                        <a:latin typeface="Cambria Math"/>
                      </a:rPr>
                      <m:t>=3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) </a:t>
                </a:r>
                <a:endParaRPr lang="en-US" sz="2000" dirty="0">
                  <a:latin typeface="+mj-lt"/>
                </a:endParaRPr>
              </a:p>
              <a:p>
                <a:pPr algn="ctr"/>
                <a:r>
                  <a:rPr lang="en-US" sz="2000" i="1" dirty="0" smtClean="0">
                    <a:latin typeface="+mj-lt"/>
                    <a:cs typeface="Avenir Book" charset="0"/>
                  </a:rPr>
                  <a:t>On </a:t>
                </a:r>
                <a:r>
                  <a:rPr lang="en-US" sz="2000" i="1" dirty="0">
                    <a:latin typeface="+mj-lt"/>
                    <a:cs typeface="Avenir Book" charset="0"/>
                  </a:rPr>
                  <a:t>Biased Compression for Distributed </a:t>
                </a:r>
                <a:r>
                  <a:rPr lang="en-US" sz="2000" i="1" dirty="0" smtClean="0">
                    <a:latin typeface="+mj-lt"/>
                    <a:cs typeface="Avenir Book" charset="0"/>
                  </a:rPr>
                  <a:t>Learning (2023) </a:t>
                </a:r>
                <a:r>
                  <a:rPr lang="en-US" sz="2000" i="1" dirty="0" err="1" smtClean="0">
                    <a:latin typeface="+mj-lt"/>
                    <a:cs typeface="Avenir Book" charset="0"/>
                  </a:rPr>
                  <a:t>Beznosikov</a:t>
                </a:r>
                <a:r>
                  <a:rPr lang="en-US" sz="2000" i="1" dirty="0" smtClean="0">
                    <a:latin typeface="+mj-lt"/>
                    <a:cs typeface="Avenir Book" charset="0"/>
                  </a:rPr>
                  <a:t> </a:t>
                </a:r>
                <a:r>
                  <a:rPr lang="en-US" sz="2000" i="1" dirty="0">
                    <a:latin typeface="+mj-lt"/>
                    <a:cs typeface="Avenir Book" charset="0"/>
                  </a:rPr>
                  <a:t>et al</a:t>
                </a:r>
                <a:r>
                  <a:rPr lang="en-US" sz="2000" i="1" dirty="0" smtClean="0">
                    <a:latin typeface="+mj-lt"/>
                    <a:cs typeface="Avenir Book" charset="0"/>
                  </a:rPr>
                  <a:t>.</a:t>
                </a:r>
                <a:r>
                  <a:rPr lang="ru-RU" sz="2000" i="1" dirty="0" smtClean="0">
                    <a:latin typeface="+mj-lt"/>
                    <a:cs typeface="Avenir Book" charset="0"/>
                  </a:rPr>
                  <a:t> (</a:t>
                </a:r>
                <a:r>
                  <a:rPr lang="en-US" sz="2000" i="1" dirty="0" smtClean="0">
                    <a:latin typeface="+mj-lt"/>
                    <a:cs typeface="Avenir Book" charset="0"/>
                  </a:rPr>
                  <a:t>Section 5.2)</a:t>
                </a:r>
                <a:endParaRPr lang="en-US" sz="2000" i="1" dirty="0">
                  <a:latin typeface="+mj-lt"/>
                  <a:cs typeface="Avenir Book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AF2E190-EF03-47E1-4F75-CBF34C265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181997"/>
                <a:ext cx="9144000" cy="1015663"/>
              </a:xfrm>
              <a:prstGeom prst="rect">
                <a:avLst/>
              </a:prstGeom>
              <a:blipFill rotWithShape="1">
                <a:blip r:embed="rId19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/>
          <p:cNvSpPr/>
          <p:nvPr/>
        </p:nvSpPr>
        <p:spPr>
          <a:xfrm>
            <a:off x="7685716" y="1735908"/>
            <a:ext cx="1396630" cy="3548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3635481" y="3554227"/>
            <a:ext cx="2639386" cy="5715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3635481" y="2333450"/>
            <a:ext cx="2639386" cy="5715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606356" y="1101062"/>
            <a:ext cx="2668511" cy="5715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ая соединительная линия 24"/>
          <p:cNvSpPr/>
          <p:nvPr/>
        </p:nvSpPr>
        <p:spPr>
          <a:xfrm>
            <a:off x="5852717" y="1672618"/>
            <a:ext cx="619466" cy="805776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6" name="Прямая соединительная линия 25"/>
          <p:cNvSpPr/>
          <p:nvPr/>
        </p:nvSpPr>
        <p:spPr>
          <a:xfrm>
            <a:off x="6225388" y="2613184"/>
            <a:ext cx="246795" cy="6044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8" name="Прямая соединительная линия 27"/>
          <p:cNvSpPr/>
          <p:nvPr/>
        </p:nvSpPr>
        <p:spPr>
          <a:xfrm flipV="1">
            <a:off x="6016468" y="2739801"/>
            <a:ext cx="455715" cy="814424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6446281" y="2072361"/>
            <a:ext cx="1222199" cy="11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Полилиния 29"/>
          <p:cNvSpPr/>
          <p:nvPr/>
        </p:nvSpPr>
        <p:spPr>
          <a:xfrm>
            <a:off x="3196904" y="1259246"/>
            <a:ext cx="371127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1" name="Полилиния 30"/>
          <p:cNvSpPr/>
          <p:nvPr/>
        </p:nvSpPr>
        <p:spPr>
          <a:xfrm>
            <a:off x="3170377" y="2478394"/>
            <a:ext cx="371127" cy="2026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2" name="Полилиния 31"/>
          <p:cNvSpPr/>
          <p:nvPr/>
        </p:nvSpPr>
        <p:spPr>
          <a:xfrm>
            <a:off x="3205099" y="3716008"/>
            <a:ext cx="371127" cy="2037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1739133" y="991406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1657772" y="3399257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3">
            <a:lum/>
            <a:alphaModFix/>
          </a:blip>
          <a:srcRect/>
          <a:stretch>
            <a:fillRect/>
          </a:stretch>
        </p:blipFill>
        <p:spPr>
          <a:xfrm>
            <a:off x="1798714" y="2242888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24">
            <a:lum/>
            <a:alphaModFix/>
          </a:blip>
          <a:srcRect/>
          <a:stretch>
            <a:fillRect/>
          </a:stretch>
        </p:blipFill>
        <p:spPr>
          <a:xfrm>
            <a:off x="2706056" y="1069526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24">
            <a:lum/>
            <a:alphaModFix/>
          </a:blip>
          <a:srcRect/>
          <a:stretch>
            <a:fillRect/>
          </a:stretch>
        </p:blipFill>
        <p:spPr>
          <a:xfrm>
            <a:off x="2706056" y="2233862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24">
            <a:lum/>
            <a:alphaModFix/>
          </a:blip>
          <a:srcRect/>
          <a:stretch>
            <a:fillRect/>
          </a:stretch>
        </p:blipFill>
        <p:spPr>
          <a:xfrm>
            <a:off x="2706056" y="3489638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2628" y="2067805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\documentclass{article}&#10;\usepackage{amsmath}&#10;\pagestyle{empty}&#10;\begin{document}&#10;&#10;&#10;$C_1^k(\nabla f_1(x^k)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37" y="1156125"/>
            <a:ext cx="2486822" cy="497380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$C_2^k(\nabla f_2(x^k)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79" y="2382213"/>
            <a:ext cx="2483108" cy="496536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&#10;$C_n^k(\nabla f_n(x^k))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914" y="3608056"/>
            <a:ext cx="2526227" cy="496536"/>
          </a:xfrm>
          <a:prstGeom prst="rect">
            <a:avLst/>
          </a:prstGeom>
        </p:spPr>
      </p:pic>
      <p:sp>
        <p:nvSpPr>
          <p:cNvPr id="33" name="Прямая соединительная линия 32"/>
          <p:cNvSpPr/>
          <p:nvPr/>
        </p:nvSpPr>
        <p:spPr>
          <a:xfrm flipV="1">
            <a:off x="1061720" y="1816382"/>
            <a:ext cx="465962" cy="736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4" name="Прямая соединительная линия 33"/>
          <p:cNvSpPr/>
          <p:nvPr/>
        </p:nvSpPr>
        <p:spPr>
          <a:xfrm>
            <a:off x="1061720" y="2553302"/>
            <a:ext cx="457122" cy="73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5" name="Прямая соединительная линия 34"/>
          <p:cNvSpPr/>
          <p:nvPr/>
        </p:nvSpPr>
        <p:spPr>
          <a:xfrm>
            <a:off x="1061720" y="2556996"/>
            <a:ext cx="457122" cy="967226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9" name="Рисунок 38" descr="\documentclass{article}&#10;\usepackage{amsmath}&#10;\pagestyle{empty}&#10;\begin{document}&#10;&#10;$f_1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52" y="1264832"/>
            <a:ext cx="345540" cy="407629"/>
          </a:xfrm>
          <a:prstGeom prst="rect">
            <a:avLst/>
          </a:prstGeom>
        </p:spPr>
      </p:pic>
      <p:pic>
        <p:nvPicPr>
          <p:cNvPr id="40" name="Рисунок 39" descr="\documentclass{article}&#10;\usepackage{amsmath}&#10;\pagestyle{empty}&#10;\begin{document}&#10;&#10;$f_2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52" y="2435870"/>
            <a:ext cx="360044" cy="408480"/>
          </a:xfrm>
          <a:prstGeom prst="rect">
            <a:avLst/>
          </a:prstGeom>
        </p:spPr>
      </p:pic>
      <p:pic>
        <p:nvPicPr>
          <p:cNvPr id="41" name="Рисунок 40" descr="\documentclass{article}&#10;\usepackage{amsmath}&#10;\pagestyle{empty}&#10;\begin{document}&#10;&#10;$f_n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72" y="3666487"/>
            <a:ext cx="409141" cy="40848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 rot="5400000">
            <a:off x="1745642" y="3047812"/>
            <a:ext cx="817730" cy="444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4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24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pic>
        <p:nvPicPr>
          <p:cNvPr id="48" name="Рисунок 47" descr="\documentclass{article}&#10;\usepackage{amsmath}&#10;\pagestyle{empty}&#10;\begin{document}&#10;&#10;$x^{k+1}=x^k-\gamma^k g^k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31" y="3230737"/>
            <a:ext cx="1942934" cy="277104"/>
          </a:xfrm>
          <a:prstGeom prst="rect">
            <a:avLst/>
          </a:prstGeom>
        </p:spPr>
      </p:pic>
      <p:pic>
        <p:nvPicPr>
          <p:cNvPr id="49" name="Рисунок 48" descr="\documentclass{article}&#10;\usepackage{amsmath}&#10;\pagestyle{empty}&#10;\begin{document}&#10;&#10;$g^k=\frac{1}{n} \sum_{i=1}^{n} C_i^k(\nabla f_i(x^k))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05" y="1762283"/>
            <a:ext cx="2850401" cy="31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2103"/>
            <a:ext cx="9144000" cy="721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EF21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7970" y="15326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#14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AF2E190-EF03-47E1-4F75-CBF34C265830}"/>
              </a:ext>
            </a:extLst>
          </p:cNvPr>
          <p:cNvSpPr txBox="1"/>
          <p:nvPr/>
        </p:nvSpPr>
        <p:spPr>
          <a:xfrm>
            <a:off x="1" y="764054"/>
            <a:ext cx="9140638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EF21 (</a:t>
            </a:r>
            <a:r>
              <a:rPr lang="en-US" sz="2400" b="1" dirty="0" err="1"/>
              <a:t>Richtárik</a:t>
            </a:r>
            <a:r>
              <a:rPr lang="en-US" sz="2400" b="1" dirty="0"/>
              <a:t> et al., 2021) </a:t>
            </a:r>
            <a:r>
              <a:rPr lang="en-US" sz="2400" dirty="0"/>
              <a:t>is the theoretically fastest method that is provably correct when using contractive </a:t>
            </a:r>
            <a:r>
              <a:rPr lang="en-US" sz="2400" dirty="0" smtClean="0"/>
              <a:t>compressors</a:t>
            </a:r>
            <a:endParaRPr lang="en-US" sz="2400" dirty="0" smtClean="0">
              <a:latin typeface="+mj-lt"/>
            </a:endParaRPr>
          </a:p>
        </p:txBody>
      </p:sp>
      <p:pic>
        <p:nvPicPr>
          <p:cNvPr id="4" name="Рисунок 3" descr="\documentclass{article}&#10;\usepackage{amsmath}&#10;\usepackage{amssymb}&#10;&#10;\pagestyle{empty}&#10;\begin{document}&#10;&#10;\begin{enumerate}&#10;\item $f_i(x)$ are $L_i$-smooth, but can be non-convex&#10;\item $f(x)$ is $L$-smooth, but can be non-convex&#10;\item $\exists f^\star &gt; \infty$, such that $f(x) \ge f^\star, \forall x \in \mathbb{R}^d$&#10;&#10;\end{enumerat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162" y="3031734"/>
            <a:ext cx="5131885" cy="1254316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usepackage{amssymb}&#10;\pagestyle{empty}&#10;\begin{document}&#10;&#10;&#10;Find $\widehat{x}$: $\mathbb{E} \left[ \|\nabla f(\widehat{x})\|^2 \right] \le \varepsilon^2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80" y="4673247"/>
            <a:ext cx="3545866" cy="36551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437410" y="2577885"/>
            <a:ext cx="17561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 smtClean="0">
                <a:ln w="0"/>
                <a:cs typeface="AkayaKanadaka" panose="02010502080401010103" pitchFamily="2" charset="77"/>
              </a:rPr>
              <a:t>Assumptions:</a:t>
            </a:r>
            <a:endParaRPr lang="ru-RU" sz="2200" b="1" dirty="0">
              <a:ln w="0"/>
              <a:cs typeface="AkayaKanadaka" panose="02010502080401010103" pitchFamily="2" charset="77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973769" y="4287398"/>
            <a:ext cx="8034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cs typeface="Avenir Black"/>
              </a:rPr>
              <a:t>Goal:</a:t>
            </a:r>
            <a:endParaRPr lang="ru-RU" sz="2200" dirty="0"/>
          </a:p>
        </p:txBody>
      </p:sp>
      <p:pic>
        <p:nvPicPr>
          <p:cNvPr id="63" name="Рисунок 62" descr="\documentclass{article}&#10;\usepackage{amsmath}&#10;\usepackage{amssymb}&#10;&#10;\pagestyle{empty}&#10;\begin{document}&#10;&#10;$$&#10;\min_{x \in \mathbb{R}^d} \left\{ f(x) := \frac{1}{n} \sum_{i=1}^{n} f_i(x) \right\}&#10;$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15" y="1693711"/>
            <a:ext cx="3641512" cy="925043"/>
          </a:xfrm>
          <a:prstGeom prst="rect">
            <a:avLst/>
          </a:prstGeom>
        </p:spPr>
      </p:pic>
      <p:sp>
        <p:nvSpPr>
          <p:cNvPr id="14" name="Овал 13"/>
          <p:cNvSpPr/>
          <p:nvPr/>
        </p:nvSpPr>
        <p:spPr>
          <a:xfrm>
            <a:off x="8815399" y="56709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973070" y="56742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1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xmlns="" id="{955B2111-F971-BB25-655B-A32B5EE11430}"/>
              </a:ext>
            </a:extLst>
          </p:cNvPr>
          <p:cNvSpPr/>
          <p:nvPr/>
        </p:nvSpPr>
        <p:spPr>
          <a:xfrm>
            <a:off x="6874787" y="1721783"/>
            <a:ext cx="259419" cy="192530"/>
          </a:xfrm>
          <a:prstGeom prst="roundRect">
            <a:avLst/>
          </a:prstGeom>
          <a:solidFill>
            <a:srgbClr val="FF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chemeClr val="tx1"/>
              </a:solidFill>
              <a:latin typeface="Avenir Book"/>
            </a:endParaRPr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4061304" y="2573187"/>
            <a:ext cx="1006542" cy="42756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2103"/>
            <a:ext cx="9144000" cy="7215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EF21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7970" y="15326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#14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0" name="Скругленный прямоугольник 59">
            <a:extLst>
              <a:ext uri="{FF2B5EF4-FFF2-40B4-BE49-F238E27FC236}">
                <a16:creationId xmlns:a16="http://schemas.microsoft.com/office/drawing/2014/main" xmlns="" id="{955B2111-F971-BB25-655B-A32B5EE11430}"/>
              </a:ext>
            </a:extLst>
          </p:cNvPr>
          <p:cNvSpPr/>
          <p:nvPr/>
        </p:nvSpPr>
        <p:spPr>
          <a:xfrm>
            <a:off x="5067846" y="3006269"/>
            <a:ext cx="1192029" cy="281883"/>
          </a:xfrm>
          <a:prstGeom prst="roundRect">
            <a:avLst/>
          </a:prstGeom>
          <a:solidFill>
            <a:srgbClr val="FF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61" name="Скругленный прямоугольник 60">
            <a:extLst>
              <a:ext uri="{FF2B5EF4-FFF2-40B4-BE49-F238E27FC236}">
                <a16:creationId xmlns:a16="http://schemas.microsoft.com/office/drawing/2014/main" xmlns="" id="{955B2111-F971-BB25-655B-A32B5EE11430}"/>
              </a:ext>
            </a:extLst>
          </p:cNvPr>
          <p:cNvSpPr/>
          <p:nvPr/>
        </p:nvSpPr>
        <p:spPr>
          <a:xfrm>
            <a:off x="126957" y="2094820"/>
            <a:ext cx="3934347" cy="855133"/>
          </a:xfrm>
          <a:prstGeom prst="roundRect">
            <a:avLst/>
          </a:prstGeom>
          <a:solidFill>
            <a:srgbClr val="FF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chemeClr val="tx1"/>
              </a:solidFill>
              <a:latin typeface="Avenir Book"/>
            </a:endParaRPr>
          </a:p>
        </p:txBody>
      </p:sp>
      <p:pic>
        <p:nvPicPr>
          <p:cNvPr id="67" name="Рисунок 66" descr="\documentclass{article}&#10;\usepackage{amsmath}&#10;\pagestyle{empty}&#10;\begin{document}&#10;&#10;&#10;$\| \nabla f_i(x) - \nabla f_i(y)\| \le L_i \|x-y\|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0" y="2215875"/>
            <a:ext cx="3462108" cy="256168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8815399" y="56709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8973070" y="567429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AF2E190-EF03-47E1-4F75-CBF34C265830}"/>
              </a:ext>
            </a:extLst>
          </p:cNvPr>
          <p:cNvSpPr txBox="1"/>
          <p:nvPr/>
        </p:nvSpPr>
        <p:spPr>
          <a:xfrm>
            <a:off x="1" y="764054"/>
            <a:ext cx="9140638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EF21 (</a:t>
            </a:r>
            <a:r>
              <a:rPr lang="en-US" sz="2400" b="1" dirty="0" err="1"/>
              <a:t>Richtárik</a:t>
            </a:r>
            <a:r>
              <a:rPr lang="en-US" sz="2400" b="1" dirty="0"/>
              <a:t> et al., 2021) </a:t>
            </a:r>
            <a:r>
              <a:rPr lang="en-US" sz="2400" dirty="0"/>
              <a:t>is the theoretically fastest method that is provably correct when using contractive </a:t>
            </a:r>
            <a:r>
              <a:rPr lang="en-US" sz="2400" dirty="0" smtClean="0"/>
              <a:t>compressors</a:t>
            </a:r>
            <a:endParaRPr lang="en-US" sz="2400" dirty="0" smtClean="0">
              <a:latin typeface="+mj-lt"/>
            </a:endParaRPr>
          </a:p>
        </p:txBody>
      </p:sp>
      <p:pic>
        <p:nvPicPr>
          <p:cNvPr id="28" name="Рисунок 27" descr="\documentclass{article}&#10;\usepackage{amsmath}&#10;\usepackage{amssymb}&#10;&#10;\pagestyle{empty}&#10;\begin{document}&#10;&#10;$$&#10;\min_{x \in \mathbb{R}^d} \left\{ f(x) := \frac{1}{n} \sum_{i=1}^{n} f_i(x) \right\}&#10;$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15" y="1693711"/>
            <a:ext cx="3641512" cy="925043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usepackage{amssymb}&#10;&#10;\pagestyle{empty}&#10;\begin{document}&#10;&#10;\begin{enumerate}&#10;\item $f_i(x)$ are $L_i$-smooth, but can be non-convex&#10;\item $f(x)$ is $L$-smooth, but can be non-convex&#10;\item $\exists f^\star &gt; \infty$, such that $f(x) \ge f^\star, \forall x \in \mathbb{R}^d$&#10;&#10;\end{enumerate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162" y="3031734"/>
            <a:ext cx="5131885" cy="1254316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5437410" y="2577885"/>
            <a:ext cx="17561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 smtClean="0">
                <a:ln w="0"/>
                <a:cs typeface="AkayaKanadaka" panose="02010502080401010103" pitchFamily="2" charset="77"/>
              </a:rPr>
              <a:t>Assumptions:</a:t>
            </a:r>
            <a:endParaRPr lang="ru-RU" sz="2200" b="1" dirty="0">
              <a:ln w="0"/>
              <a:cs typeface="AkayaKanadaka" panose="02010502080401010103" pitchFamily="2" charset="77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5973769" y="4287398"/>
            <a:ext cx="8034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cs typeface="Avenir Black"/>
              </a:rPr>
              <a:t>Goal:</a:t>
            </a:r>
            <a:endParaRPr lang="ru-RU" sz="2200" dirty="0"/>
          </a:p>
        </p:txBody>
      </p:sp>
      <p:pic>
        <p:nvPicPr>
          <p:cNvPr id="5" name="Рисунок 4" descr="\documentclass{article}&#10;\usepackage{amsmath}&#10;\usepackage{amssymb}&#10;&#10;\pagestyle{empty}&#10;\begin{document}&#10;&#10;&#10;$\forall x,y \in \mathbb{R}^d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" y="2566743"/>
            <a:ext cx="1132410" cy="268943"/>
          </a:xfrm>
          <a:prstGeom prst="rect">
            <a:avLst/>
          </a:prstGeom>
        </p:spPr>
      </p:pic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xmlns="" id="{955B2111-F971-BB25-655B-A32B5EE11430}"/>
              </a:ext>
            </a:extLst>
          </p:cNvPr>
          <p:cNvSpPr/>
          <p:nvPr/>
        </p:nvSpPr>
        <p:spPr>
          <a:xfrm>
            <a:off x="126957" y="1661285"/>
            <a:ext cx="3877884" cy="357825"/>
          </a:xfrm>
          <a:prstGeom prst="roundRect">
            <a:avLst/>
          </a:prstGeom>
          <a:solidFill>
            <a:srgbClr val="FF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venir Book"/>
            </a:endParaRPr>
          </a:p>
        </p:txBody>
      </p:sp>
      <p:cxnSp>
        <p:nvCxnSpPr>
          <p:cNvPr id="21" name="Прямая со стрелкой 20"/>
          <p:cNvCxnSpPr>
            <a:stCxn id="18" idx="3"/>
          </p:cNvCxnSpPr>
          <p:nvPr/>
        </p:nvCxnSpPr>
        <p:spPr>
          <a:xfrm>
            <a:off x="4004841" y="1840198"/>
            <a:ext cx="2858946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\documentclass{article}&#10;\usepackage{amsmath}&#10;\pagestyle{empty}&#10;\begin{document}&#10;&#10;\textbf{Number of machines}&#10;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5" y="1738863"/>
            <a:ext cx="2611809" cy="178286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usepackage{amssymb}&#10;\pagestyle{empty}&#10;\begin{document}&#10;&#10;&#10;Find $\widehat{x}$: $\mathbb{E} \left[ \|\nabla f(\widehat{x})\|^2 \right] \le \varepsilon^2$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80" y="4673247"/>
            <a:ext cx="3545866" cy="3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7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Скругленный прямоугольник 15 1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85207CC2-60F9-46A3-BC5B-0572116A7B9A}"/>
              </a:ext>
            </a:extLst>
          </p:cNvPr>
          <p:cNvSpPr/>
          <p:nvPr/>
        </p:nvSpPr>
        <p:spPr>
          <a:xfrm>
            <a:off x="156072" y="1114131"/>
            <a:ext cx="3821568" cy="16753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sz="20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dirty="0" smtClean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EF21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0609" y="28636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#15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\documentclass{article}&#10;\usepackage{amsmath}&#10;\usepackage{amssymb}&#10;&#10;\pagestyle{empty}&#10;\begin{document}&#10;&#10;&#10;$g_i^{k+1}=g_i^{k}+C_i^k(\nabla f_i(x^{k+1}) - g_i^k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1" y="2158192"/>
            <a:ext cx="3609796" cy="304663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497480" y="66395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656229" y="66425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8815399" y="66361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8973070" y="66394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8336208" y="66426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8179442" y="664262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\documentclass{article}&#10;\usepackage{amsmath}&#10;\pagestyle{empty}&#10;\begin{document}&#10;&#10;\textbf{EF21: Error Feedback 2021}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5" y="1232408"/>
            <a:ext cx="3480381" cy="17828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186559" y="1505807"/>
            <a:ext cx="3705108" cy="4652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 стрелкой 18"/>
          <p:cNvCxnSpPr>
            <a:endCxn id="18" idx="3"/>
          </p:cNvCxnSpPr>
          <p:nvPr/>
        </p:nvCxnSpPr>
        <p:spPr>
          <a:xfrm flipH="1" flipV="1">
            <a:off x="3891667" y="1738454"/>
            <a:ext cx="2134229" cy="235805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63377" y="4132301"/>
            <a:ext cx="8798193" cy="7333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At Master</a:t>
            </a:r>
          </a:p>
        </p:txBody>
      </p:sp>
      <p:pic>
        <p:nvPicPr>
          <p:cNvPr id="6" name="Рисунок 5" descr="\documentclass{article}&#10;\usepackage{amsmath}&#10;\pagestyle{empty}&#10;\begin{document}&#10;&#10;$x^{k+1}=x^k - \frac{\gamma}{n} \sum_{i=1}^{n} g_i^k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2" y="1581323"/>
            <a:ext cx="2800524" cy="335129"/>
          </a:xfrm>
          <a:prstGeom prst="rect">
            <a:avLst/>
          </a:prstGeom>
        </p:spPr>
      </p:pic>
      <p:sp>
        <p:nvSpPr>
          <p:cNvPr id="24" name="Скругленный прямоугольник 23"/>
          <p:cNvSpPr/>
          <p:nvPr/>
        </p:nvSpPr>
        <p:spPr>
          <a:xfrm>
            <a:off x="75585" y="3199613"/>
            <a:ext cx="3902056" cy="7333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At Client</a:t>
            </a:r>
          </a:p>
        </p:txBody>
      </p:sp>
      <p:cxnSp>
        <p:nvCxnSpPr>
          <p:cNvPr id="25" name="Прямая со стрелкой 24"/>
          <p:cNvCxnSpPr/>
          <p:nvPr/>
        </p:nvCxnSpPr>
        <p:spPr>
          <a:xfrm flipV="1">
            <a:off x="2054045" y="2522759"/>
            <a:ext cx="0" cy="66494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35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15 1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85207CC2-60F9-46A3-BC5B-0572116A7B9A}"/>
              </a:ext>
            </a:extLst>
          </p:cNvPr>
          <p:cNvSpPr/>
          <p:nvPr/>
        </p:nvSpPr>
        <p:spPr>
          <a:xfrm>
            <a:off x="156072" y="1114131"/>
            <a:ext cx="3821568" cy="16753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sz="20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dirty="0" smtClean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86559" y="1496857"/>
            <a:ext cx="3705108" cy="4652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EF21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0609" y="28636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509896" y="2238731"/>
            <a:ext cx="4031541" cy="733344"/>
          </a:xfrm>
          <a:prstGeom prst="roundRect">
            <a:avLst/>
          </a:prstGeom>
          <a:solidFill>
            <a:srgbClr val="F4A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Iteration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536566" y="3431261"/>
            <a:ext cx="4031541" cy="733344"/>
          </a:xfrm>
          <a:prstGeom prst="roundRect">
            <a:avLst/>
          </a:prstGeom>
          <a:solidFill>
            <a:srgbClr val="F4A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479068" y="1065251"/>
            <a:ext cx="4031541" cy="733344"/>
          </a:xfrm>
          <a:prstGeom prst="roundRect">
            <a:avLst/>
          </a:prstGeom>
          <a:solidFill>
            <a:srgbClr val="F4A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Total Number of Clients</a:t>
            </a: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375008" y="1514961"/>
            <a:ext cx="231041" cy="233666"/>
          </a:xfrm>
          <a:prstGeom prst="roundRect">
            <a:avLst/>
          </a:prstGeom>
          <a:solidFill>
            <a:srgbClr val="F4A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smtClean="0">
              <a:solidFill>
                <a:schemeClr val="tx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942698" y="1526228"/>
            <a:ext cx="231041" cy="233666"/>
          </a:xfrm>
          <a:prstGeom prst="roundRect">
            <a:avLst/>
          </a:prstGeom>
          <a:solidFill>
            <a:srgbClr val="F4A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smtClean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1179667" y="2324389"/>
            <a:ext cx="190943" cy="193113"/>
          </a:xfrm>
          <a:prstGeom prst="roundRect">
            <a:avLst/>
          </a:prstGeom>
          <a:solidFill>
            <a:srgbClr val="F4A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smtClean="0">
              <a:solidFill>
                <a:schemeClr val="tx1"/>
              </a:solidFill>
            </a:endParaRPr>
          </a:p>
        </p:txBody>
      </p:sp>
      <p:pic>
        <p:nvPicPr>
          <p:cNvPr id="4" name="Рисунок 3" descr="\documentclass{article}&#10;\usepackage{amsmath}&#10;\pagestyle{empty}&#10;\begin{document}&#10;&#10;$x^{k+1}=x^k - \frac{\gamma}{n} \sum_{i=1}^{n} g_i^k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2" y="1581323"/>
            <a:ext cx="2800524" cy="335129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usepackage{amssymb}&#10;&#10;\pagestyle{empty}&#10;\begin{document}&#10;&#10;&#10;$g_i^{k+1}=g_i^{k}+C_i^k(\nabla f_i(x^{k+1}) - g_i^k)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1" y="2158192"/>
            <a:ext cx="3609796" cy="304663"/>
          </a:xfrm>
          <a:prstGeom prst="rect">
            <a:avLst/>
          </a:prstGeom>
        </p:spPr>
      </p:pic>
      <p:cxnSp>
        <p:nvCxnSpPr>
          <p:cNvPr id="12" name="Прямая со стрелкой 11"/>
          <p:cNvCxnSpPr>
            <a:stCxn id="9" idx="1"/>
          </p:cNvCxnSpPr>
          <p:nvPr/>
        </p:nvCxnSpPr>
        <p:spPr>
          <a:xfrm flipH="1">
            <a:off x="2590810" y="1431923"/>
            <a:ext cx="1888258" cy="8303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7" idx="1"/>
            <a:endCxn id="11" idx="3"/>
          </p:cNvCxnSpPr>
          <p:nvPr/>
        </p:nvCxnSpPr>
        <p:spPr>
          <a:xfrm flipH="1" flipV="1">
            <a:off x="3173739" y="1643061"/>
            <a:ext cx="1336157" cy="96234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8" idx="1"/>
          </p:cNvCxnSpPr>
          <p:nvPr/>
        </p:nvCxnSpPr>
        <p:spPr>
          <a:xfrm flipH="1" flipV="1">
            <a:off x="1370610" y="2462855"/>
            <a:ext cx="3165956" cy="133507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497480" y="66395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656229" y="66425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815399" y="66361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8973070" y="66394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8336208" y="66426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8179442" y="66426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 descr="\documentclass{article}&#10;\usepackage{amsmath}&#10;\pagestyle{empty}&#10;\begin{document}&#10;&#10;\textbf{EF21: Error Feedback 2021}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5" y="1232408"/>
            <a:ext cx="3480381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4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Скругленный прямоугольник 15 1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85207CC2-60F9-46A3-BC5B-0572116A7B9A}"/>
              </a:ext>
            </a:extLst>
          </p:cNvPr>
          <p:cNvSpPr/>
          <p:nvPr/>
        </p:nvSpPr>
        <p:spPr>
          <a:xfrm>
            <a:off x="156072" y="1114131"/>
            <a:ext cx="3821568" cy="16753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sz="20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dirty="0" smtClean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</p:txBody>
      </p:sp>
      <p:pic>
        <p:nvPicPr>
          <p:cNvPr id="3" name="Рисунок 2" descr="\documentclass{article}&#10;\usepackage{amsmath}&#10;\pagestyle{empty}&#10;\begin{document}&#10;&#10;$x^{k+1}=x^k - \frac{\gamma}{n} \sum_{i=1}^{n} g_i^k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2" y="1581323"/>
            <a:ext cx="2800524" cy="335129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EF21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1592339" y="2121377"/>
            <a:ext cx="2297671" cy="3686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1200" dirty="0" smtClean="0"/>
          </a:p>
        </p:txBody>
      </p:sp>
      <p:sp>
        <p:nvSpPr>
          <p:cNvPr id="52" name="Скругленный прямоугольник 51"/>
          <p:cNvSpPr/>
          <p:nvPr/>
        </p:nvSpPr>
        <p:spPr>
          <a:xfrm>
            <a:off x="98895" y="3133244"/>
            <a:ext cx="5902578" cy="7478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Communicated </a:t>
            </a:r>
            <a:r>
              <a:rPr lang="en-US" sz="2200" dirty="0">
                <a:solidFill>
                  <a:schemeClr val="tx1"/>
                </a:solidFill>
              </a:rPr>
              <a:t>from </a:t>
            </a:r>
            <a:endParaRPr lang="en-US" sz="2200" dirty="0" smtClean="0">
              <a:solidFill>
                <a:schemeClr val="tx1"/>
              </a:solidFill>
            </a:endParaRPr>
          </a:p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Client </a:t>
            </a:r>
            <a:r>
              <a:rPr lang="en-US" sz="2200" dirty="0">
                <a:solidFill>
                  <a:schemeClr val="tx1"/>
                </a:solidFill>
              </a:rPr>
              <a:t>to Master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sp>
        <p:nvSpPr>
          <p:cNvPr id="10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0609" y="28636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216526" y="1659611"/>
            <a:ext cx="4031541" cy="733344"/>
          </a:xfrm>
          <a:prstGeom prst="roundRect">
            <a:avLst/>
          </a:prstGeom>
          <a:solidFill>
            <a:srgbClr val="F4A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Communicated </a:t>
            </a:r>
            <a:r>
              <a:rPr lang="en-US" sz="2200" dirty="0">
                <a:solidFill>
                  <a:schemeClr val="tx1"/>
                </a:solidFill>
              </a:rPr>
              <a:t>from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Master to Client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2501703" y="2141083"/>
            <a:ext cx="691078" cy="342111"/>
          </a:xfrm>
          <a:prstGeom prst="roundRect">
            <a:avLst/>
          </a:prstGeom>
          <a:solidFill>
            <a:srgbClr val="F4A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smtClean="0">
              <a:solidFill>
                <a:schemeClr val="tx1"/>
              </a:solidFill>
            </a:endParaRPr>
          </a:p>
        </p:txBody>
      </p:sp>
      <p:pic>
        <p:nvPicPr>
          <p:cNvPr id="2" name="Рисунок 1" descr="\documentclass{article}&#10;\usepackage{amsmath}&#10;\usepackage{amssymb}&#10;&#10;\pagestyle{empty}&#10;\begin{document}&#10;&#10;&#10;$g_i^{k+1}=g_i^{k}+C_i^k(\nabla f_i(x^{k+1}) - g_i^k)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1" y="2158192"/>
            <a:ext cx="3609796" cy="304663"/>
          </a:xfrm>
          <a:prstGeom prst="rect">
            <a:avLst/>
          </a:prstGeom>
        </p:spPr>
      </p:pic>
      <p:cxnSp>
        <p:nvCxnSpPr>
          <p:cNvPr id="21" name="Прямая со стрелкой 20"/>
          <p:cNvCxnSpPr/>
          <p:nvPr/>
        </p:nvCxnSpPr>
        <p:spPr>
          <a:xfrm flipH="1">
            <a:off x="2898648" y="1809751"/>
            <a:ext cx="1317878" cy="33133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2312545" y="2483194"/>
            <a:ext cx="0" cy="65005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497480" y="663950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8656229" y="66425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815399" y="66361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8973070" y="66394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8336208" y="66426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8179442" y="66426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 descr="\documentclass{article}&#10;\usepackage{amsmath}&#10;\pagestyle{empty}&#10;\begin{document}&#10;&#10;\textbf{EF21: Error Feedback 2021}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5" y="1232408"/>
            <a:ext cx="3480381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36957" y="2209074"/>
            <a:ext cx="6680073" cy="2892004"/>
          </a:xfrm>
          <a:prstGeom prst="rect">
            <a:avLst/>
          </a:prstGeom>
          <a:solidFill>
            <a:srgbClr val="FFFFD5">
              <a:alpha val="94902"/>
            </a:srgbClr>
          </a:solidFill>
          <a:ln w="63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 стрелкой 47"/>
          <p:cNvCxnSpPr/>
          <p:nvPr/>
        </p:nvCxnSpPr>
        <p:spPr>
          <a:xfrm>
            <a:off x="12723827" y="1200448"/>
            <a:ext cx="2133600" cy="680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-22389" y="252870"/>
            <a:ext cx="6871245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MS </a:t>
            </a:r>
            <a:r>
              <a:rPr lang="en-US" sz="1600" b="1" dirty="0"/>
              <a:t>in Computer </a:t>
            </a:r>
            <a:r>
              <a:rPr lang="en-US" sz="1600" b="1" dirty="0" smtClean="0"/>
              <a:t>Science</a:t>
            </a:r>
            <a:endParaRPr lang="en-US" sz="1600" dirty="0" smtClean="0"/>
          </a:p>
          <a:p>
            <a:r>
              <a:rPr lang="en-US" sz="1600" dirty="0" smtClean="0"/>
              <a:t>      Bauman Moscow State Technical University (2003 </a:t>
            </a:r>
            <a:r>
              <a:rPr lang="en-US" sz="1600" dirty="0"/>
              <a:t>—</a:t>
            </a:r>
            <a:r>
              <a:rPr lang="en-US" sz="1600" dirty="0" smtClean="0"/>
              <a:t> 2009)</a:t>
            </a:r>
          </a:p>
          <a:p>
            <a:r>
              <a:rPr lang="en-US" sz="1600" b="1" dirty="0" smtClean="0"/>
              <a:t>Industry Experience</a:t>
            </a:r>
          </a:p>
          <a:p>
            <a:r>
              <a:rPr lang="en-US" sz="1500" dirty="0" smtClean="0">
                <a:latin typeface="+mj-lt"/>
              </a:rPr>
              <a:t>      Startup (2012)                  </a:t>
            </a:r>
            <a:r>
              <a:rPr lang="en-US" sz="1500" dirty="0" err="1" smtClean="0">
                <a:latin typeface="+mj-lt"/>
              </a:rPr>
              <a:t>Acronis</a:t>
            </a:r>
            <a:r>
              <a:rPr lang="en-US" sz="1500" dirty="0" smtClean="0">
                <a:latin typeface="+mj-lt"/>
              </a:rPr>
              <a:t> (2010 </a:t>
            </a:r>
            <a:r>
              <a:rPr lang="en-US" sz="1600" dirty="0"/>
              <a:t>—</a:t>
            </a:r>
            <a:r>
              <a:rPr lang="en-US" sz="1500" dirty="0" smtClean="0"/>
              <a:t> </a:t>
            </a:r>
            <a:r>
              <a:rPr lang="en-US" sz="1500" dirty="0" smtClean="0">
                <a:latin typeface="+mj-lt"/>
              </a:rPr>
              <a:t>2012)    </a:t>
            </a:r>
            <a:r>
              <a:rPr lang="en-US" sz="1500" dirty="0" err="1" smtClean="0">
                <a:latin typeface="+mj-lt"/>
              </a:rPr>
              <a:t>Yandex</a:t>
            </a:r>
            <a:r>
              <a:rPr lang="en-US" sz="1500" dirty="0" smtClean="0">
                <a:latin typeface="+mj-lt"/>
              </a:rPr>
              <a:t> (2013 </a:t>
            </a:r>
            <a:r>
              <a:rPr lang="en-US" sz="1600" dirty="0"/>
              <a:t>—</a:t>
            </a:r>
            <a:r>
              <a:rPr lang="en-US" sz="1500" dirty="0" smtClean="0"/>
              <a:t> </a:t>
            </a:r>
            <a:r>
              <a:rPr lang="en-US" sz="1500" dirty="0" smtClean="0">
                <a:latin typeface="+mj-lt"/>
              </a:rPr>
              <a:t>2014) </a:t>
            </a:r>
          </a:p>
          <a:p>
            <a:r>
              <a:rPr lang="en-US" sz="1500" dirty="0">
                <a:latin typeface="+mj-lt"/>
              </a:rPr>
              <a:t> </a:t>
            </a:r>
            <a:r>
              <a:rPr lang="en-US" sz="1500" dirty="0" smtClean="0">
                <a:latin typeface="+mj-lt"/>
              </a:rPr>
              <a:t>     NVIDIA (2014 </a:t>
            </a:r>
            <a:r>
              <a:rPr lang="en-US" sz="1600" dirty="0"/>
              <a:t>—</a:t>
            </a:r>
            <a:r>
              <a:rPr lang="en-US" sz="1500" dirty="0" smtClean="0"/>
              <a:t> </a:t>
            </a:r>
            <a:r>
              <a:rPr lang="en-US" sz="1500" dirty="0" smtClean="0">
                <a:latin typeface="+mj-lt"/>
              </a:rPr>
              <a:t>2019)   HUAWEI (2019 </a:t>
            </a:r>
            <a:r>
              <a:rPr lang="en-US" sz="1600" dirty="0"/>
              <a:t>—</a:t>
            </a:r>
            <a:r>
              <a:rPr lang="en-US" sz="1500" dirty="0" smtClean="0"/>
              <a:t> </a:t>
            </a:r>
            <a:r>
              <a:rPr lang="en-US" sz="1500" dirty="0" smtClean="0">
                <a:latin typeface="+mj-lt"/>
              </a:rPr>
              <a:t>2020</a:t>
            </a:r>
            <a:r>
              <a:rPr lang="en-US" sz="1500" dirty="0">
                <a:latin typeface="+mj-lt"/>
              </a:rPr>
              <a:t>)</a:t>
            </a:r>
            <a:endParaRPr lang="en-US" sz="1500" dirty="0" smtClean="0">
              <a:latin typeface="+mj-lt"/>
            </a:endParaRPr>
          </a:p>
          <a:p>
            <a:r>
              <a:rPr lang="en-US" sz="1600" b="1" dirty="0" smtClean="0"/>
              <a:t>Stanford Graduate Certificates</a:t>
            </a:r>
            <a:endParaRPr lang="en-US" sz="1600" dirty="0" smtClean="0"/>
          </a:p>
          <a:p>
            <a:r>
              <a:rPr lang="en-US" sz="1500" dirty="0" smtClean="0"/>
              <a:t>      Data</a:t>
            </a:r>
            <a:r>
              <a:rPr lang="en-US" sz="1500" dirty="0"/>
              <a:t>, Models and Optimization Graduate </a:t>
            </a:r>
            <a:r>
              <a:rPr lang="en-US" sz="1500" dirty="0" smtClean="0"/>
              <a:t>Certificate</a:t>
            </a:r>
            <a:r>
              <a:rPr lang="ru-RU" sz="1500" dirty="0" smtClean="0"/>
              <a:t> (2015</a:t>
            </a:r>
            <a:r>
              <a:rPr lang="en-US" sz="1500" dirty="0" smtClean="0"/>
              <a:t> </a:t>
            </a:r>
            <a:r>
              <a:rPr lang="en-US" sz="1600" dirty="0"/>
              <a:t>—</a:t>
            </a:r>
            <a:r>
              <a:rPr lang="en-US" sz="1500" dirty="0" smtClean="0"/>
              <a:t> </a:t>
            </a:r>
            <a:r>
              <a:rPr lang="ru-RU" sz="1500" dirty="0" smtClean="0"/>
              <a:t>2018)</a:t>
            </a:r>
            <a:endParaRPr lang="en-US" sz="1500" dirty="0"/>
          </a:p>
          <a:p>
            <a:r>
              <a:rPr lang="en-US" sz="1500" dirty="0" smtClean="0"/>
              <a:t>      Artificial </a:t>
            </a:r>
            <a:r>
              <a:rPr lang="en-US" sz="1500" dirty="0"/>
              <a:t>Intelligence Graduate </a:t>
            </a:r>
            <a:r>
              <a:rPr lang="en-US" sz="1500" dirty="0" smtClean="0"/>
              <a:t>Certificate</a:t>
            </a:r>
            <a:r>
              <a:rPr lang="ru-RU" sz="1500" dirty="0" smtClean="0"/>
              <a:t> (2016</a:t>
            </a:r>
            <a:r>
              <a:rPr lang="en-US" sz="1500" dirty="0" smtClean="0"/>
              <a:t> </a:t>
            </a:r>
            <a:r>
              <a:rPr lang="en-US" sz="1600" dirty="0"/>
              <a:t>—</a:t>
            </a:r>
            <a:r>
              <a:rPr lang="en-US" sz="1500" dirty="0" smtClean="0"/>
              <a:t> </a:t>
            </a:r>
            <a:r>
              <a:rPr lang="ru-RU" sz="1500" dirty="0" smtClean="0"/>
              <a:t>2019)</a:t>
            </a:r>
            <a:endParaRPr lang="en-US" sz="1500" dirty="0"/>
          </a:p>
          <a:p>
            <a:r>
              <a:rPr lang="en-US" sz="1600" b="1" dirty="0" smtClean="0"/>
              <a:t>PhD Academic Journey</a:t>
            </a:r>
            <a:endParaRPr lang="en-US" sz="1600" b="1" dirty="0"/>
          </a:p>
          <a:p>
            <a:r>
              <a:rPr lang="en-US" sz="1500" b="1" dirty="0" smtClean="0"/>
              <a:t>    </a:t>
            </a:r>
            <a:r>
              <a:rPr lang="en-US" sz="1500" dirty="0" smtClean="0"/>
              <a:t>  Joined </a:t>
            </a:r>
            <a:r>
              <a:rPr lang="en-US" sz="1500" dirty="0"/>
              <a:t>Prof. P. </a:t>
            </a:r>
            <a:r>
              <a:rPr lang="en-US" sz="1500" dirty="0" err="1"/>
              <a:t>Richtárik’s</a:t>
            </a:r>
            <a:r>
              <a:rPr lang="en-US" sz="1500" dirty="0"/>
              <a:t> Optimization and ML Lab at KAUST </a:t>
            </a:r>
            <a:r>
              <a:rPr lang="en-US" sz="1500" dirty="0" smtClean="0"/>
              <a:t>(August 2020)</a:t>
            </a:r>
          </a:p>
          <a:p>
            <a:r>
              <a:rPr lang="en-US" sz="1500" dirty="0" smtClean="0"/>
              <a:t>      Defended CS PhD Proposal (</a:t>
            </a:r>
            <a:r>
              <a:rPr lang="en-US" sz="1500" dirty="0"/>
              <a:t>2022</a:t>
            </a:r>
            <a:r>
              <a:rPr lang="en-US" sz="1500" dirty="0" smtClean="0"/>
              <a:t>)</a:t>
            </a:r>
          </a:p>
          <a:p>
            <a:r>
              <a:rPr lang="en-US" sz="1500" dirty="0"/>
              <a:t> </a:t>
            </a:r>
            <a:r>
              <a:rPr lang="en-US" sz="1500" dirty="0" smtClean="0"/>
              <a:t>     Member </a:t>
            </a:r>
            <a:r>
              <a:rPr lang="en-US" sz="1500" dirty="0"/>
              <a:t>of Center of Excellence SDAIA-KAUST AI (2022 </a:t>
            </a:r>
            <a:r>
              <a:rPr lang="en-US" sz="1600" dirty="0"/>
              <a:t>—</a:t>
            </a:r>
            <a:r>
              <a:rPr lang="en-US" sz="1500" dirty="0" smtClean="0"/>
              <a:t> </a:t>
            </a:r>
            <a:r>
              <a:rPr lang="en-US" sz="1500" dirty="0"/>
              <a:t>2023</a:t>
            </a:r>
            <a:r>
              <a:rPr lang="en-US" sz="1500" dirty="0" smtClean="0"/>
              <a:t>)</a:t>
            </a:r>
          </a:p>
          <a:p>
            <a:r>
              <a:rPr lang="en-US" sz="1600" b="1" dirty="0" smtClean="0"/>
              <a:t>     Internships</a:t>
            </a:r>
            <a:endParaRPr lang="en-US" sz="1600" b="1" dirty="0"/>
          </a:p>
          <a:p>
            <a:r>
              <a:rPr lang="en-US" sz="1500" dirty="0" smtClean="0"/>
              <a:t>       Research </a:t>
            </a:r>
            <a:r>
              <a:rPr lang="en-US" sz="1500" dirty="0"/>
              <a:t>Scientist Internship O</a:t>
            </a:r>
            <a:r>
              <a:rPr lang="en-US" sz="1500" dirty="0" smtClean="0"/>
              <a:t>ffer</a:t>
            </a:r>
            <a:r>
              <a:rPr lang="en-US" sz="1500" dirty="0"/>
              <a:t>, Facebook Inc</a:t>
            </a:r>
            <a:r>
              <a:rPr lang="en-US" sz="1500" dirty="0" smtClean="0"/>
              <a:t>., Menlo Park</a:t>
            </a:r>
            <a:r>
              <a:rPr lang="en-US" sz="1500" dirty="0" smtClean="0">
                <a:solidFill>
                  <a:schemeClr val="dk1"/>
                </a:solidFill>
              </a:rPr>
              <a:t>, </a:t>
            </a:r>
            <a:r>
              <a:rPr lang="en-US" sz="1500" dirty="0"/>
              <a:t>USA </a:t>
            </a:r>
            <a:r>
              <a:rPr lang="en-US" sz="1500" dirty="0" smtClean="0">
                <a:solidFill>
                  <a:schemeClr val="dk1"/>
                </a:solidFill>
              </a:rPr>
              <a:t>(2021)</a:t>
            </a:r>
            <a:endParaRPr lang="en-US" sz="1500" dirty="0">
              <a:solidFill>
                <a:schemeClr val="dk1"/>
              </a:solidFill>
            </a:endParaRPr>
          </a:p>
          <a:p>
            <a:r>
              <a:rPr lang="en-US" sz="1500" dirty="0" smtClean="0"/>
              <a:t>       Internship </a:t>
            </a:r>
            <a:r>
              <a:rPr lang="en-US" sz="1500" dirty="0"/>
              <a:t>in Private Federated Learning ML Team, </a:t>
            </a:r>
            <a:r>
              <a:rPr lang="en-US" sz="1500" dirty="0" smtClean="0"/>
              <a:t>Apple, </a:t>
            </a:r>
            <a:r>
              <a:rPr lang="en-US" sz="1500" dirty="0"/>
              <a:t>Cambridge, UK </a:t>
            </a:r>
            <a:r>
              <a:rPr lang="en-US" sz="1500" dirty="0" smtClean="0"/>
              <a:t>(2024)</a:t>
            </a:r>
            <a:endParaRPr lang="en-US" sz="1500" dirty="0"/>
          </a:p>
          <a:p>
            <a:r>
              <a:rPr lang="en-US" sz="1600" b="1" dirty="0"/>
              <a:t> </a:t>
            </a:r>
            <a:r>
              <a:rPr lang="en-US" sz="1600" b="1" dirty="0" smtClean="0"/>
              <a:t>    Conference Presentations</a:t>
            </a:r>
            <a:endParaRPr lang="en-US" sz="1600" b="1" dirty="0"/>
          </a:p>
          <a:p>
            <a:r>
              <a:rPr lang="ru-RU" sz="1400" dirty="0" smtClean="0"/>
              <a:t>      </a:t>
            </a:r>
            <a:r>
              <a:rPr lang="en-US" sz="1400" dirty="0" smtClean="0"/>
              <a:t> </a:t>
            </a:r>
            <a:r>
              <a:rPr lang="en-US" sz="1500" dirty="0" smtClean="0"/>
              <a:t>Presentations:</a:t>
            </a:r>
            <a:r>
              <a:rPr lang="en-US" sz="1500" i="1" dirty="0" smtClean="0"/>
              <a:t> </a:t>
            </a:r>
            <a:r>
              <a:rPr lang="en-US" sz="1500" dirty="0"/>
              <a:t>ICLR’24, </a:t>
            </a:r>
            <a:r>
              <a:rPr lang="en-US" sz="1500" dirty="0" smtClean="0"/>
              <a:t>SIAM’23</a:t>
            </a:r>
            <a:r>
              <a:rPr lang="en-US" sz="1500" dirty="0"/>
              <a:t>, ICML’21, NSF-TRIPODS’21, </a:t>
            </a:r>
            <a:r>
              <a:rPr lang="en-US" sz="1500" dirty="0" smtClean="0"/>
              <a:t>DistributedML’21</a:t>
            </a:r>
            <a:r>
              <a:rPr lang="en-US" sz="1500" dirty="0"/>
              <a:t>&amp;’23</a:t>
            </a:r>
            <a:endParaRPr lang="ru-RU" sz="1500" dirty="0" smtClean="0"/>
          </a:p>
          <a:p>
            <a:r>
              <a:rPr lang="en-US" sz="1600" b="1" dirty="0" smtClean="0"/>
              <a:t>     Awards</a:t>
            </a:r>
            <a:endParaRPr lang="en-US" sz="1600" b="1" dirty="0"/>
          </a:p>
          <a:p>
            <a:r>
              <a:rPr lang="en-US" sz="1500" dirty="0" smtClean="0"/>
              <a:t>      Dean’s Award (2020)                   Grant from SDAIA (2022)         Dean’s Award (2023)</a:t>
            </a:r>
          </a:p>
          <a:p>
            <a:r>
              <a:rPr lang="en-US" sz="1500" dirty="0" smtClean="0"/>
              <a:t>      AMD MI50 from AMD (2023) </a:t>
            </a:r>
            <a:r>
              <a:rPr lang="en-US" sz="1500" dirty="0"/>
              <a:t> </a:t>
            </a:r>
            <a:r>
              <a:rPr lang="en-US" sz="1500" dirty="0" smtClean="0"/>
              <a:t>  </a:t>
            </a:r>
            <a:r>
              <a:rPr lang="en-US" sz="1500" dirty="0" err="1" smtClean="0"/>
              <a:t>Shaheen</a:t>
            </a:r>
            <a:r>
              <a:rPr lang="en-US" sz="1500" dirty="0" smtClean="0"/>
              <a:t> III Proposal (2024)     RDIA </a:t>
            </a:r>
            <a:r>
              <a:rPr lang="en-US" sz="1500" dirty="0"/>
              <a:t>grant </a:t>
            </a:r>
            <a:r>
              <a:rPr lang="en-US" sz="1500" dirty="0" smtClean="0"/>
              <a:t>(2025)</a:t>
            </a:r>
            <a:endParaRPr lang="ru-RU" sz="15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161" y="3767719"/>
            <a:ext cx="2325630" cy="94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s://c4.wallpaperflare.com/wallpaper/253/899/691/winter-snow-trees-night-lights-hd-wallpaper-previ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160" y="467248"/>
            <a:ext cx="2325630" cy="15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png;base64,iVBORw0KGgoAAAANSUhEUgAAAOEAAADhCAMAAAAJbSJIAAAAn1BMVEWMFRX///+IAACEAAC8jIyKDg6LEhKbOTmJAACCAADgwsXk09Pz6+uKCgmkTFC1cXXgwcDo0M+2eHibOz/v29qYPj7v5eXUrq6SIR/JmZn8+fnRp6anVlb67+3QsrK2dXSUKCi+g4KXMTGiSkqrX16mVFSxbGvbubl7AADAi4vKnJuZQUGQJCS0fn7GkpKhRUqnYWHKpqa7fX3kyMjVurowKzRqAAAQHElEQVR4nO2daXfiuBKGTSkS1gTPhQwYMNDsEJbkEsj//21Xm413yTc9tujD+6U5BNx60F6qKjnOU0899dRTT9UrjH6HcNMYxYKR3/m5/BE0DVIkd9Fp/Q51Fm7TKPmCVfBbAFutYGVlLcKAA37+9++f6b+fHLFtISKcOOAVeT8VunLEk3WIsJWADvxwIAVHIq4tQ4Qp7z87Brjp/kwbhrjjD5tahSjLdEEO2vx4mNmwp1zUC2skAbdIvfihWEtAW/XCEqE5L88Ufg+gbOxhq7dCaNmS47t48Tu0ZIjtQL6wQOjAAQfgUBPA2acRIlXT69UCRCRm6DMDHJuU/dY2+VTrkyEuOOKhcUTEuWYrV74wKDqYLe3GDHE1419oFpHQIStEx2E1ODEqeGtLe2YfnDDEEV/JT5pEJIgD+sQzBpy5cDT7JEf0iEQkzQHuOaDrEbo3LHYXYbOOyDSkxCM+e7FvCpFAl/33fRdLUiNtPbau2xtuIxmZ5zaISNCN/eevgAm9mZW4s5/ztSa8Dw1/jy4l2O3zF00gYpcPGT1EMBgCtm7vYjGNTAHZN9jjEf9/blC78QZDT5UA+uYFdlk5vSqL8x5rIuIX7NWNGDWeKoB8KGWte+RX+EY/7AWv9SJ6Hufah93EnJA3UwztjblFJxrJ+l6NiJ6ohmE41JkDLmQh5ebIUNFsxF7UBYhXYiJmM/JoVgXwpooI1TZZ/oitKMTSYlVXLcIL+++OyHFHleyjVzXke5dKgGyWCRdNL3UZNjjhjdVgJftoZxEWDw8qErKVPUPs1Uz4FyKjSgbgt3dKVQFhXhUxGBH0V+2E5gtMKd/vLZW1Hk2rWscH+AEIW3xlEj7BM9xDhWo/AmEwOd13eth0m/hAhEMXxaYzQo3sNY9EOKfx3QF2jPdbj0I4TZoiUKWl0CMQHqibWDjjf7p/GOH4slsmllyYVlh8PwIh1z7ZUKWt8I8iHKaKB1XWRA9BmNwYAEXvS/MvP8CaprtK+FfA2L91KzRT2+swmCxSbkCokmnAesKJm3FzMrewPgKhXM54kFjUjKpVotWEh3cAQLDZuQlEtKvC2Ayh4Vbdn0zG433ArcfJp9CT+cLmAcbSVoaQNVy0Mt1DPQRh0M5ayrDpJsrqfqjUT7mqEY8txonzbnboYT9hf0eTNei5292l7aKz2T7KdkJ/g1Jl86TVOzBd1thNOJvTjEcsqehsazXhEfLKheFQhdFiwv6q4PiWAKwN3RusJlyikvMiD7mmjLYSsgosfxJBK7O1m6WEQxpVYKGjAaYHzVMCJksJl/T+Dbe4bLD4p1Qj9pkRcSwkvAMStGnNiwuHy0W4HAsJu5R4AB5bmyFgDXFSXji9//t7A4Sn8ip8dzfL69/r3fjGbWrj0sLBvq9VYFsdBsPEimyR3liQuGmDeEaWRbsIkzqmpw1CZsMVBb69EI+cPjjhLTMvEsLe7h83K5d3QfDorbWfv5Xruq7TF6MSYT9n5RbaEwO/1+tOtvS1dUCgUW0uQ1UJb5Az4XsD9oehH+t/tXnL6FWRcJy/9uY+/m/vXnu6uy73QSvYWRQFVImw3y5am3IvzAPiMyYgb1Cy6qlfFQhn85LNBfdW2xNBRnBjvtx5MieclNcMj9UIrnkDTMNd0pRwttY5L6Otz9rxMKtBs5HAhoQdou9agPINpsGqUURDwoWJOyhBTq5tv9lgZzPCsWGsC6ab4SQp7kw6azIq32zl7RqPjplxhvJI4NmiOUSz/WG1cCUvMZCKiL/OqDav57SMCBObekCagQN280hvJ3CE9aa5WjQiHN2nNNbT/DfNHj8R77UGVYtNIZoQzngjxSCsE+1uq8xOw5XaAq8brkUTwh5iE8HoOul+37j1PvAy4w5G8eMalDxla7gWTew0e4TdWHzTZ6ageLHvTlG0PIOU2TSsxWYQTepwjCB2MrjPDqwiYKvzeUZy85h52rbJhmpCeHx/jV4HeUHnoOKGb3PgkMRNP2Gtwt+bmPpNCIOoBmfj3A0GcaOxpbd0AdPMYVtUi/WvUavsgGdXyLNhOMmoi87SWWe/Gw43s9pzDlUgvCm+vClfn4Jhq9IY1F6L5oRd6b/uouVsly0ktHUuQ9uwL9Zci8aEAaKIT/qbPo/lyz4Io5UmYjasxaBeRPM67Pf2n8e9MO9nZ0TJOCqvx6gWa22oivAfPWFMowLTC6a70jOLqC/WWYsqdg2qBE1c01V4tzbBudSrZqoyR9VZi5ywTwn2zBEzG364fo4oEMIPGWFR+t1w6q+xL4oYUh6obhoFHEwzwwxM2CM2Hrjrt2ublj8naqg5vn//joh7CxGNPCn2XnaUkUsa7oTA/9E8YKsaam2nayphhEg3oK/F2YbmLWqgSuIB1hdpnafc3KEpqkUd4rHI7A1VAkkX9XqbOPFaLG+oE1Js9gbPNKFG7T7CErGrR+wMSrOt6qbCmGr2GBJStUhLGmpfe2IG2DDuognCsBahsBZ9Vz+4Y7Q2cmY/NUGoHW5WHjEwe3toajCrNtAPuWQt9gpSuOzfkesiBK5XsAUOBQYhQo20UifMFFUw3Izn/SDo3I677ee5HJHoM4U1RRjri6VT/1Z3AKHNNNUYoarFnmZe1PqR4IylzRpCTV9UKnKgvS8HQBM70yBhvKEWIWZ9vtRXF/swbZDOda9JwlgtFjTUXvbMQsqdt/wR8riXrC7kslHCEBFyt8TBsF24MnW5xXQyXbVXLmi2Gs0Shoh8ATdKKxsge9fdlhWMaflY0zDhvaGSjIN26UwYy77nl6fEbJpQIXZp1Tsc0NLQDtI4oUKcxbUx8TMAtDUKlW2eUCHGFFrXPFTupOahhUFokAWEar8YqSMBPXoaHouMwUoYOdpsmDYQOsSdhlr3W5983whozWu2o3Mewmir2exbQcjWJUoAQWsA7mo3keNIjptCWqAJfbeD8C6e2zRWKfmHMlzctVS9uj4UIW7zyguPrbu06HNwnM0+kfQiRqWHF7YR8kMzslCuCJlgkkgyG20wOQGry/KU7tYRsn2jHB6D/aDYgy/KvDi7TQ7X0qV33YRYF/oBfOroH3er8qWNeYrImgnx+qqJ33lbtlobClpzItIFkDZEKE7XdPLfTTxojUyJlhLmuiZk5aLNvq+37TdAOOvp1C+eBpNPQwhWB7vWNOIc/93g5iZjYbSwyk4jPRW0IcqVjqRReQ6JhghPpVHmp78rhDLpYkitzDHkz81d7THRpHGp+ezJhLBzyaZsKRZ6LXtWU3Xo5fhLRtrnpGyB4joFXSYX67JGjLPuFxgdii03OqO+dYTD7H6JX/hxLC4g+rRwtigmzAl5An5MXJZXAZWf6Fs2lqZuaCIeoCkfK0szR2BattGwrA4j9zMiswmsD3KoLM+NoW49fATCvuqFGDnLXmd272AaQocWW/btIpQgbKmZ7ll3Qjc3wjsWoGA3oWikaJQdOSJCd3cb5J25Fd+TZBVhB8Tkl/OXiJCfABy4+UmEtt2dUbzCUCqrCPvIgfwMswnC1mx/PE66vd7+6kXGnMIdhlUZWvtUXn6sI4xpH6atQ0WHNFbVYWvXLhgwCgn53RDib17RNUl2ERaqhLAV7Hg1Frpk/AGErVaXV2NRnu8/grAVzClQqwgrX9ukIeSZaot8v/+MOizTk/BJ+P8RlmcVzNHh0QgrjzQPR1i5lV4fjJB4FW/haEWhwJUJO7j+u/N4/GGlS1aZTuG2tyohv4uUrwXqPT8UkWvVroc7R5ukaoTislX+ldoIibrsGJNKiH5kgqt2Bwu/E1i4lPWKEy7/buHwEuKUM1u57ofCxverC0CE5b3OtV56rG7oBZxxSSxR1A0dKHeASqgb9oaaL65WiLyDmN6yHTvXrzDRRNdG1375uCTjtxEbIiYcFzQnvnftGaC8P7r+29UVIr+q16RXjROHNaYdcUjVtdHDJq6Pl2Yjnh/HAPGQPI0inhEgvzbakYAN8HFEThYswClI73jXNX3cBksDQFbvrvDRKHb++7clyHgORw3iZ06aKH3vZd+SlyQ2B6j80jgiLauTfZ6DqRaRNWwQ92IfGgRUeYKCNZT5+BbkiES7Uv+LJQMcNA/IyinONTli4QFnUbo9KBtR31gTFa4Q84YBeVXwcmxQ4QHnrdAJmqBB0XEa44KtHYCsKi4hYm74WVDm/VWUmuYSPu1iAWCYw2MX/uoprcuvfcj12It+rosljt1Re4KsE9FGU0ZoZxdwUa/eWgLIirnmNXFliKljJ7+tLaOHUr6lQQRYXv31Sp4YLpGTODr0lyWOXrEvu/PYRjo4wX0Oskiy8vgkvVD5nD/fFlSTTCEUAeRuD+p7/6hUgoG++usViKvi2EoSq0txqmWO515F8mvYEbElnUbzeefKXYglJNWGYugkdir1J4M0kNrn/OenEtvO5hJdl8kjVVLUlYnvq62UZ5bcTKu+aymg42Dv9vpz3Tx7LpzJiGiDMExk1XUlTz31gBLBl+mOhN34m4RkM2bkvGWnPHS+fHxcnISDLKDFjr0ZeiDiKKgdQbhwUYHu/K5EaycKITRVsS+v02hA9NCHWgj8cvhSE17EzaJc/vdc3lSKB+q9zuvXtuz22aaFYpalb2Vgc9uxhQ6/eCwZntk58WpMOD349ux704KPeNm/RTndpEvKCmcCULnPdMqt48UK40xW0g/9dXc+X765AYrXIcZiQ3y7nM871oDfwjr83k43l49vsURDirCzvczHspV/2FmL7htvYtTF2EVtfysGESQgdoi/SY/COi8IfyGePQMJs84AS0KfAhtppOueJhtKQxL23S/562M5XMiT0A/V6GQ4mySUHxM/AKswSSg+Bufg/nfLJAhfE0Fr8NW6B5iE78UIxR0XxwSh/HtgZU+UluGveEohcdSb6lQJQv6jjJOEBPhj1lZOGfLoOjiewyhuMuJvpFxE4oSUDyxvboJQxpPaOda4YbTybSojZEWUabrBqZEGY8+V0WojnCSEb9l0bRRcQmOpL84bvGkr7iekPiRmi0W7fZqLgfZXOFtEhL/uI5Z1AvIVztpfSOWfySW8q8NX5I9DyIYJeFHnEGwAEfEhnVLCnrBYPEwr5SKALtIe5RC84v9Czkij6u9bLdAfZaQJ5VIB8eE6iPfLS9K2q8ZSwj4WbZUeZbZwohtvxSzAGprw6/tONlM1lia2u4kZ/8PaGd/xBk6Ymkx1JVecgJ9UJYKosvh8GCpG6AGv96GVjZTtIzprES4JYu7nPs9IZDVzxHjJFtVtKCXka/az2E6ebVx5y2tnbhdE6Zo3UuFjIlOWBC+Y0tUX97zBJYQwau9+iSHIpqxld3mhn4Ka9eVoiF4Sb7JprpDwri87e6ED6/iJfOiphV5SRdcTvlkKyDN5HkKbjL+5ezy3b4k35aotRRjZOoLXlyrZl2oXoMHH16+vwyBeSozOb+zNl5N8kyxOg9MqbRk9DbjaC0CGJ+ONCefdjC4MwpEhlIj83envhdmVayjjU0899dRTlfU/0oxRet7Sxk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10" descr="Stanford Center for Professional Development | Global Admission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7" name="Picture 13" descr="https://upload.wikimedia.org/wikipedia/commons/thumb/b/bb/Claw_Fountain_at_Stanford_Univerisity.JPG/1024px-Claw_Fountain_at_Stanford_Univerisit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685" y="2117362"/>
            <a:ext cx="2320105" cy="154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847" y="2116002"/>
            <a:ext cx="541356" cy="543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8808087" y="-23022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Book" charset="0"/>
                <a:cs typeface="Avenir Book" charset="0"/>
              </a:rPr>
              <a:t>#1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-19341" y="-3724"/>
            <a:ext cx="9163341" cy="321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Avenir Book" charset="0"/>
                <a:cs typeface="Avenir Book" charset="0"/>
              </a:rPr>
              <a:t>Background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8722868" y="-28726"/>
            <a:ext cx="42832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#2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695968" y="4751675"/>
            <a:ext cx="24717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/>
              </a:rPr>
              <a:t>I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venir Book"/>
              </a:rPr>
              <a:t>mages: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Avenir Book"/>
              </a:rPr>
              <a:t>Google Search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7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5 1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85207CC2-60F9-46A3-BC5B-0572116A7B9A}"/>
              </a:ext>
            </a:extLst>
          </p:cNvPr>
          <p:cNvSpPr/>
          <p:nvPr/>
        </p:nvSpPr>
        <p:spPr>
          <a:xfrm>
            <a:off x="156072" y="1114131"/>
            <a:ext cx="3821568" cy="16753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sz="20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dirty="0" smtClean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EF21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0609" y="28636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72349" y="2121377"/>
            <a:ext cx="2202421" cy="3686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1200" dirty="0" smtClean="0"/>
          </a:p>
        </p:txBody>
      </p:sp>
      <p:sp>
        <p:nvSpPr>
          <p:cNvPr id="11" name="Прямоугольник 10"/>
          <p:cNvSpPr/>
          <p:nvPr/>
        </p:nvSpPr>
        <p:spPr>
          <a:xfrm>
            <a:off x="2033462" y="1558174"/>
            <a:ext cx="1094154" cy="3686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endParaRPr lang="en-US" sz="1200" dirty="0" smtClean="0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134775" y="1385514"/>
            <a:ext cx="4952941" cy="1298976"/>
          </a:xfrm>
          <a:prstGeom prst="roundRect">
            <a:avLst/>
          </a:prstGeom>
          <a:solidFill>
            <a:srgbClr val="F4A5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 dirty="0" smtClean="0">
              <a:solidFill>
                <a:schemeClr val="tx1"/>
              </a:solidFill>
            </a:endParaRPr>
          </a:p>
        </p:txBody>
      </p:sp>
      <p:pic>
        <p:nvPicPr>
          <p:cNvPr id="4" name="Рисунок 3" descr="\documentclass{article}&#10;\usepackage{amsmath}&#10;\usepackage{amssymb}&#10;&#10;\pagestyle{empty}&#10;\begin{document}&#10;&#10;&#10;$g_i^{k+1}=g_i^{k}+C_i^k(\nabla f_i(x^{k+1}) - g_i^k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1" y="2158192"/>
            <a:ext cx="3609796" cy="304663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$x^{k+1}=x^k - \frac{\gamma}{n} \sum_{i=1}^{n} g_i^k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2" y="1581323"/>
            <a:ext cx="2800524" cy="335129"/>
          </a:xfrm>
          <a:prstGeom prst="rect">
            <a:avLst/>
          </a:prstGeom>
        </p:spPr>
      </p:pic>
      <p:cxnSp>
        <p:nvCxnSpPr>
          <p:cNvPr id="18" name="Прямая со стрелкой 17"/>
          <p:cNvCxnSpPr/>
          <p:nvPr/>
        </p:nvCxnSpPr>
        <p:spPr>
          <a:xfrm flipH="1">
            <a:off x="3127616" y="1733513"/>
            <a:ext cx="1007159" cy="2729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497480" y="66395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8656229" y="66425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815399" y="66361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8973070" y="66394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336208" y="66426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8179442" y="66426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 descr="\documentclass{article}&#10;\usepackage{amsmath}&#10;\pagestyle{empty}&#10;\begin{document}&#10;&#10;\textbf{EF21: Error Feedback 2021}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5" y="1232408"/>
            <a:ext cx="3480381" cy="178286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pagestyle{empty}&#10;\begin{document}&#10;\,\\&#10;Reconstructible at the server from \\&#10;1) received compressed messages \\&#10;2) previous server states $g_1^{k-1},\dots,g_n^{k-1}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5" y="1542254"/>
            <a:ext cx="4716075" cy="93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4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venir Black"/>
                <a:cs typeface="Avenir Black"/>
              </a:rPr>
              <a:t>EF21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16498" y="3035273"/>
            <a:ext cx="26248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/>
              <a:t>EF21 guarantees</a:t>
            </a:r>
            <a:endParaRPr lang="en-US" sz="2800" b="1" dirty="0"/>
          </a:p>
        </p:txBody>
      </p:sp>
      <p:sp>
        <p:nvSpPr>
          <p:cNvPr id="16" name="Скругленный прямоугольник 15 2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4062714" y="1048258"/>
            <a:ext cx="4913453" cy="1741239"/>
          </a:xfrm>
          <a:prstGeom prst="roundRect">
            <a:avLst/>
          </a:prstGeom>
          <a:solidFill>
            <a:srgbClr val="FDDB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chemeClr val="tx1"/>
              </a:solidFill>
              <a:latin typeface="+mj-lt"/>
            </a:endParaRPr>
          </a:p>
          <a:p>
            <a:endParaRPr lang="en-US" sz="1200" dirty="0">
              <a:solidFill>
                <a:schemeClr val="tx1"/>
              </a:solidFill>
              <a:latin typeface="+mj-lt"/>
            </a:endParaRPr>
          </a:p>
          <a:p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                                        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+mj-lt"/>
              </a:rPr>
              <a:t>                                                 </a:t>
            </a:r>
          </a:p>
        </p:txBody>
      </p:sp>
      <p:sp>
        <p:nvSpPr>
          <p:cNvPr id="1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0609" y="28636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Скругленный прямоугольник 15 1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85207CC2-60F9-46A3-BC5B-0572116A7B9A}"/>
              </a:ext>
            </a:extLst>
          </p:cNvPr>
          <p:cNvSpPr/>
          <p:nvPr/>
        </p:nvSpPr>
        <p:spPr>
          <a:xfrm>
            <a:off x="156072" y="1114131"/>
            <a:ext cx="3821568" cy="16753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sz="20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dirty="0" smtClean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</p:txBody>
      </p:sp>
      <p:pic>
        <p:nvPicPr>
          <p:cNvPr id="2" name="Рисунок 1" descr="\documentclass{article}&#10;\usepackage{amsmath}&#10;\usepackage{amssymb}&#10;&#10;\pagestyle{empty}&#10;\begin{document}&#10;&#10;&#10;$g_i^{k+1}=g_i^{k}+C_i^k(\nabla f_i(x^{k+1}) - g_i^k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1" y="2158192"/>
            <a:ext cx="3609796" cy="304663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$x^{k+1}=x^k - \frac{\gamma}{n} \sum_{i=1}^{n} g_i^k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2" y="1581323"/>
            <a:ext cx="2800524" cy="335129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$$&#10;0 &lt; \gamma \le \left( L + \sqrt{\frac{1}{n} \sum_{i=1}^{n} L_i^2 } \times \sqrt{\frac{\beta(\alpha)}{\theta(\alpha)}} \right)^{-1}&#10;$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01" y="1675560"/>
            <a:ext cx="4104908" cy="907640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8497480" y="66395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8656229" y="66425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815399" y="66361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8973070" y="66394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336208" y="66426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8179442" y="66426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" name="Рисунок 29" descr="\documentclass{article}&#10;\usepackage{amsmath}&#10;\usepackage{amssymb}&#10;&#10;\pagestyle{empty}&#10;\begin{document}&#10;&#10;&#10;$\mathbb{E} \left[ \|\nabla f(\hat{x}^T)\|^2 \right] \le \frac{2(f(x^0) - f^\star)}{\gamma T} + \frac{G^0}{\theta (\alpha)T}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9" y="3614910"/>
            <a:ext cx="5407460" cy="562407"/>
          </a:xfrm>
          <a:prstGeom prst="rect">
            <a:avLst/>
          </a:prstGeom>
        </p:spPr>
      </p:pic>
      <p:sp>
        <p:nvSpPr>
          <p:cNvPr id="28" name="Скругленный прямоугольник 15 2 3 2 1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5667737" y="3675571"/>
            <a:ext cx="3452768" cy="554814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Скругленный прямоугольник 15 2 3 2 2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6141094" y="4433596"/>
            <a:ext cx="2976363" cy="67132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2" name="Рисунок 21" descr="\documentclass{article}&#10;\usepackage{amsmath}&#10;\pagestyle{empty}&#10;\begin{document}&#10;&#10;\textbf{The EF21 analysis allows step size}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78" y="1275077"/>
            <a:ext cx="4364226" cy="227020"/>
          </a:xfrm>
          <a:prstGeom prst="rect">
            <a:avLst/>
          </a:prstGeom>
        </p:spPr>
      </p:pic>
      <p:pic>
        <p:nvPicPr>
          <p:cNvPr id="23" name="Рисунок 22" descr="\documentclass{article}&#10;\usepackage{amsmath}&#10;\pagestyle{empty}&#10;\begin{document}&#10;&#10;\textbf{EF21: Error Feedback 2021}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5" y="1232408"/>
            <a:ext cx="3480381" cy="178286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pagestyle{empty}&#10;\begin{document}&#10;&#10;$\alpha = \frac{K}{d}$ for Top$K$ compressor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95" y="4646179"/>
            <a:ext cx="2809233" cy="280473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pagestyle{empty}&#10;\begin{document}&#10;&#10;$\theta(\alpha) := 1-\sqrt{1-\alpha}, \beta(\alpha):=\frac{1-\alpha}{1-\sqrt{1-\alpha}}$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95" y="3829647"/>
            <a:ext cx="3315873" cy="295492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 flipV="1">
            <a:off x="6847840" y="2387600"/>
            <a:ext cx="523756" cy="64767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Скругленный прямоугольник 15 2 3 2 1 2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5528720" y="2998975"/>
            <a:ext cx="1908400" cy="50437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Рисунок 17" descr="\documentclass{article}&#10;\usepackage{amsmath}&#10;\pagestyle{empty}&#10;\begin{document}&#10;&#10;$\approx \frac{1}{\alpha}, \alpha \in (0,0.5)$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828" y="3095728"/>
            <a:ext cx="1769768" cy="309461"/>
          </a:xfrm>
          <a:prstGeom prst="rect">
            <a:avLst/>
          </a:prstGeom>
        </p:spPr>
      </p:pic>
      <p:sp>
        <p:nvSpPr>
          <p:cNvPr id="36" name="Овал 35"/>
          <p:cNvSpPr/>
          <p:nvPr/>
        </p:nvSpPr>
        <p:spPr>
          <a:xfrm>
            <a:off x="7384775" y="1625600"/>
            <a:ext cx="939419" cy="1005840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54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Скругленный прямоугольник 15 1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85207CC2-60F9-46A3-BC5B-0572116A7B9A}"/>
              </a:ext>
            </a:extLst>
          </p:cNvPr>
          <p:cNvSpPr/>
          <p:nvPr/>
        </p:nvSpPr>
        <p:spPr>
          <a:xfrm>
            <a:off x="156072" y="1114131"/>
            <a:ext cx="3821568" cy="167536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sz="20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endParaRPr lang="en-US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dirty="0" smtClean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EF21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Скругленный прямоугольник 15 2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4062714" y="1048258"/>
            <a:ext cx="4913453" cy="1741239"/>
          </a:xfrm>
          <a:prstGeom prst="roundRect">
            <a:avLst/>
          </a:prstGeom>
          <a:solidFill>
            <a:srgbClr val="FDDB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chemeClr val="tx1"/>
              </a:solidFill>
              <a:latin typeface="+mj-lt"/>
            </a:endParaRPr>
          </a:p>
          <a:p>
            <a:endParaRPr lang="en-US" sz="1200" dirty="0">
              <a:solidFill>
                <a:schemeClr val="tx1"/>
              </a:solidFill>
              <a:latin typeface="+mj-lt"/>
            </a:endParaRPr>
          </a:p>
          <a:p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                                        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+mj-lt"/>
              </a:rPr>
              <a:t>                                                 </a:t>
            </a:r>
          </a:p>
        </p:txBody>
      </p:sp>
      <p:pic>
        <p:nvPicPr>
          <p:cNvPr id="9" name="Рисунок 8" descr="\documentclass{article}&#10;\usepackage{amsmath}&#10;\pagestyle{empty}&#10;\begin{document}&#10;&#10;$$&#10;0&lt; \gamma \le \left( L + \sqrt{\frac{1}{n} \sum_{i=1}^{n} L_i^2 } \times \sqrt{\frac{\beta(\alpha)}{\theta(\alpha)}} \right)^{-1}&#10;$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01" y="1675560"/>
            <a:ext cx="4104908" cy="907640"/>
          </a:xfrm>
          <a:prstGeom prst="rect">
            <a:avLst/>
          </a:prstGeom>
        </p:spPr>
      </p:pic>
      <p:sp>
        <p:nvSpPr>
          <p:cNvPr id="10" name="Скругленный прямоугольник 15 2 2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3629013" y="4440964"/>
            <a:ext cx="2030431" cy="61029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+mj-lt"/>
              </a:rPr>
              <a:t>Total Iterations</a:t>
            </a:r>
          </a:p>
        </p:txBody>
      </p:sp>
      <p:pic>
        <p:nvPicPr>
          <p:cNvPr id="11" name="Рисунок 10" descr="\documentclass{article}&#10;\usepackage{amsmath}&#10;\usepackage{amssymb}&#10;&#10;\pagestyle{empty}&#10;\begin{document}&#10;&#10;&#10;$\mathbb{E} \left[ \|\nabla f(\hat{x}^T)\|^2 \right] \le \frac{2(f(x^0) - f^\star)}{\gamma T} + \frac{G^0}{\theta (\alpha)T}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9" y="3614910"/>
            <a:ext cx="5407460" cy="562407"/>
          </a:xfrm>
          <a:prstGeom prst="rect">
            <a:avLst/>
          </a:prstGeom>
        </p:spPr>
      </p:pic>
      <p:sp>
        <p:nvSpPr>
          <p:cNvPr id="19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0609" y="28636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#15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 descr="\documentclass{article}&#10;\usepackage{amsmath}&#10;\usepackage{amssymb}&#10;&#10;\pagestyle{empty}&#10;\begin{document}&#10;&#10;&#10;$g_i^{k+1}=g_i^{k}+C_i^k(\nabla f_i(x^{k+1}) - g_i^k)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1" y="2158192"/>
            <a:ext cx="3609796" cy="304663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$x^{k+1}=x^k - \frac{\gamma}{n} \sum_{i=1}^{n} g_i^k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2" y="1581323"/>
            <a:ext cx="2800524" cy="335129"/>
          </a:xfrm>
          <a:prstGeom prst="rect">
            <a:avLst/>
          </a:prstGeom>
        </p:spPr>
      </p:pic>
      <p:cxnSp>
        <p:nvCxnSpPr>
          <p:cNvPr id="37" name="Прямая со стрелкой 36"/>
          <p:cNvCxnSpPr/>
          <p:nvPr/>
        </p:nvCxnSpPr>
        <p:spPr>
          <a:xfrm flipV="1">
            <a:off x="4355760" y="4177317"/>
            <a:ext cx="970875" cy="25628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flipH="1" flipV="1">
            <a:off x="3694992" y="4126992"/>
            <a:ext cx="656328" cy="30660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497480" y="66395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8656229" y="66425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8815399" y="66361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8973070" y="663949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8336208" y="66426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8179442" y="66426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Скругленный прямоугольник 15 2 3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2290884" y="2910991"/>
            <a:ext cx="3850210" cy="61029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6" name="Рисунок 35" descr="\documentclass{article}&#10;\usepackage{amsmath}&#10;\pagestyle{empty}&#10;\begin{document}&#10;&#10;&#10;$G^0 := \sum_{i=1}^{n} \frac{1}{n} \| g_i^0 - {\nabla f_i(x^0)}\|^2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64" y="3042147"/>
            <a:ext cx="3518909" cy="329052"/>
          </a:xfrm>
          <a:prstGeom prst="rect">
            <a:avLst/>
          </a:prstGeom>
        </p:spPr>
      </p:pic>
      <p:cxnSp>
        <p:nvCxnSpPr>
          <p:cNvPr id="41" name="Прямая со стрелкой 40"/>
          <p:cNvCxnSpPr/>
          <p:nvPr/>
        </p:nvCxnSpPr>
        <p:spPr>
          <a:xfrm>
            <a:off x="5148266" y="3498594"/>
            <a:ext cx="0" cy="16968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Скругленный прямоугольник 15 2 3 1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139699" y="2910992"/>
            <a:ext cx="2024258" cy="61029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5" name="Рисунок 34" descr="\documentclass{article}&#10;\usepackage{amsmath}&#10;\usepackage{amssymb}&#10;\pagestyle{empty}&#10;\begin{document}&#10;&#10;$$f^\star = \inf_{x \in \mathbb{R}^d} f(x)$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8" y="3009675"/>
            <a:ext cx="1748978" cy="426316"/>
          </a:xfrm>
          <a:prstGeom prst="rect">
            <a:avLst/>
          </a:prstGeom>
        </p:spPr>
      </p:pic>
      <p:sp>
        <p:nvSpPr>
          <p:cNvPr id="40" name="Скругленный прямоугольник 15 2 3 1 2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101437" y="4388499"/>
            <a:ext cx="3281424" cy="61029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Рисунок 2" descr="\documentclass{article}&#10;\usepackage{amsmath}&#10;\usepackage{amssymb}&#10;\pagestyle{empty}&#10;\begin{document}&#10;&#10;$$\widehat{x}^T \sim_{\rm u.a.r.} \{ x^0,\dots, x^{T-1}\}$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0" y="4514913"/>
            <a:ext cx="3019645" cy="324128"/>
          </a:xfrm>
          <a:prstGeom prst="rect">
            <a:avLst/>
          </a:prstGeom>
        </p:spPr>
      </p:pic>
      <p:cxnSp>
        <p:nvCxnSpPr>
          <p:cNvPr id="43" name="Прямая со стрелкой 42"/>
          <p:cNvCxnSpPr/>
          <p:nvPr/>
        </p:nvCxnSpPr>
        <p:spPr>
          <a:xfrm flipV="1">
            <a:off x="1443324" y="4088178"/>
            <a:ext cx="0" cy="28358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 descr="\documentclass{article}&#10;\usepackage{amsmath}&#10;\pagestyle{empty}&#10;\begin{document}&#10;&#10;\textbf{The EF21 analysis allows step size}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78" y="1275077"/>
            <a:ext cx="4364226" cy="227020"/>
          </a:xfrm>
          <a:prstGeom prst="rect">
            <a:avLst/>
          </a:prstGeom>
        </p:spPr>
      </p:pic>
      <p:pic>
        <p:nvPicPr>
          <p:cNvPr id="33" name="Рисунок 32" descr="\documentclass{article}&#10;\usepackage{amsmath}&#10;\pagestyle{empty}&#10;\begin{document}&#10;&#10;\textbf{EF21: Error Feedback 2021}&#10;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65" y="1232408"/>
            <a:ext cx="3480381" cy="178286"/>
          </a:xfrm>
          <a:prstGeom prst="rect">
            <a:avLst/>
          </a:prstGeom>
        </p:spPr>
      </p:pic>
      <p:sp>
        <p:nvSpPr>
          <p:cNvPr id="45" name="Скругленный прямоугольник 15 2 3 2 1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5667737" y="3675571"/>
            <a:ext cx="3452768" cy="5548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6" name="Скругленный прямоугольник 15 2 3 2 2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6141094" y="4433596"/>
            <a:ext cx="2976363" cy="6713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7" name="Рисунок 46" descr="\documentclass{article}&#10;\usepackage{amsmath}&#10;\pagestyle{empty}&#10;\begin{document}&#10;&#10;$\alpha = \frac{K}{d}$ for Top$K$ compressor&#10;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95" y="4646179"/>
            <a:ext cx="2809233" cy="280473"/>
          </a:xfrm>
          <a:prstGeom prst="rect">
            <a:avLst/>
          </a:prstGeom>
        </p:spPr>
      </p:pic>
      <p:pic>
        <p:nvPicPr>
          <p:cNvPr id="48" name="Рисунок 47" descr="\documentclass{article}&#10;\usepackage{amsmath}&#10;\pagestyle{empty}&#10;\begin{document}&#10;&#10;$\theta(\alpha) := 1-\sqrt{1-\alpha}, \beta(\alpha):=\frac{1-\alpha}{1-\sqrt{1-\alpha}}$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95" y="3829647"/>
            <a:ext cx="3315873" cy="2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EF21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2183" y="28636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#16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Скругленный прямоугольник 15 2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84455" y="1036686"/>
            <a:ext cx="4466775" cy="1741239"/>
          </a:xfrm>
          <a:prstGeom prst="roundRect">
            <a:avLst/>
          </a:prstGeom>
          <a:solidFill>
            <a:srgbClr val="FDDB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chemeClr val="tx1"/>
              </a:solidFill>
              <a:latin typeface="+mj-lt"/>
            </a:endParaRPr>
          </a:p>
          <a:p>
            <a:endParaRPr lang="en-US" sz="1200" dirty="0">
              <a:solidFill>
                <a:schemeClr val="tx1"/>
              </a:solidFill>
              <a:latin typeface="+mj-lt"/>
            </a:endParaRPr>
          </a:p>
          <a:p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                                        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+mj-lt"/>
              </a:rPr>
              <a:t>                                                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296164" y="1582968"/>
            <a:ext cx="1160524" cy="963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 descr="\documentclass{article}&#10;\usepackage{amsmath}&#10;\pagestyle{empty}&#10;\begin{document}&#10;&#10;$$&#10;\gamma = \left( L + \sqrt{\frac{1}{n} \sum_{i=1}^{n} L_i^2 } \times \sqrt{\frac{\beta(\alpha)}{\theta(\alpha)}} \right)^{-1}&#10;$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1" y="1588755"/>
            <a:ext cx="3682336" cy="906346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8643784" y="696970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802533" y="69727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8961703" y="69663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 descr="\documentclass{article}&#10;\usepackage{amsmath}&#10;\pagestyle{empty}&#10;\begin{document}&#10;&#10;\textbf{The best step size for EF21}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3" y="1216880"/>
            <a:ext cx="3485012" cy="23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8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Скругленный прямоугольник 15 2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84455" y="1036686"/>
            <a:ext cx="4466775" cy="1741239"/>
          </a:xfrm>
          <a:prstGeom prst="roundRect">
            <a:avLst/>
          </a:prstGeom>
          <a:solidFill>
            <a:srgbClr val="FDDB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chemeClr val="tx1"/>
              </a:solidFill>
              <a:latin typeface="+mj-lt"/>
            </a:endParaRPr>
          </a:p>
          <a:p>
            <a:endParaRPr lang="en-US" sz="1200" dirty="0">
              <a:solidFill>
                <a:schemeClr val="tx1"/>
              </a:solidFill>
              <a:latin typeface="+mj-lt"/>
            </a:endParaRPr>
          </a:p>
          <a:p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                                        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+mj-lt"/>
              </a:rPr>
              <a:t>                                                 </a:t>
            </a:r>
          </a:p>
        </p:txBody>
      </p:sp>
      <p:cxnSp>
        <p:nvCxnSpPr>
          <p:cNvPr id="19" name="Прямая со стрелкой 18"/>
          <p:cNvCxnSpPr/>
          <p:nvPr/>
        </p:nvCxnSpPr>
        <p:spPr>
          <a:xfrm flipH="1" flipV="1">
            <a:off x="2456688" y="2546432"/>
            <a:ext cx="1830832" cy="83684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EF21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2183" y="28636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#16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296164" y="1582968"/>
            <a:ext cx="1160524" cy="963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 descr="\documentclass{article}&#10;\usepackage{amsmath}&#10;\pagestyle{empty}&#10;\begin{document}&#10;&#10;$$&#10;\gamma = \left( L + \sqrt{\frac{1}{n} \sum_{i=1}^{n} L_i^2 } \times \sqrt{\frac{\beta(\alpha)}{\theta(\alpha)}} \right)^{-1}&#10;$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1" y="1588755"/>
            <a:ext cx="3682336" cy="906346"/>
          </a:xfrm>
          <a:prstGeom prst="rect">
            <a:avLst/>
          </a:prstGeom>
        </p:spPr>
      </p:pic>
      <p:sp>
        <p:nvSpPr>
          <p:cNvPr id="17" name="Скругленный прямоугольник 15 2 2 2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4145864" y="3317240"/>
            <a:ext cx="4815839" cy="178308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chemeClr val="tx1"/>
              </a:solidFill>
            </a:endParaRPr>
          </a:p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  <p:pic>
        <p:nvPicPr>
          <p:cNvPr id="5" name="Рисунок 4" descr="\documentclass{article}&#10;\usepackage{amsmath}&#10;\pagestyle{empty}&#10;\begin{document}&#10;&#10;&#10;\[&#10;L&#10;\le &#10;\underbrace{\frac{1}{n}\sum L_i}_{\text{AM}} &#10;\le &#10;\underbrace{\sqrt{\frac{1}{n}\sum L_i^2}}_{\text{QM}}&#10;\]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09" y="3818272"/>
            <a:ext cx="3591556" cy="1199477"/>
          </a:xfrm>
          <a:prstGeom prst="rect">
            <a:avLst/>
          </a:prstGeom>
        </p:spPr>
      </p:pic>
      <p:sp>
        <p:nvSpPr>
          <p:cNvPr id="15" name="Овал 14"/>
          <p:cNvSpPr/>
          <p:nvPr/>
        </p:nvSpPr>
        <p:spPr>
          <a:xfrm>
            <a:off x="8643784" y="69697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8802533" y="69727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8961703" y="69663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\documentclass{article}&#10;\usepackage{amsmath}&#10;\pagestyle{empty}&#10;\begin{document}&#10;&#10;&#10;This is already very important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756" y="3454779"/>
            <a:ext cx="4082053" cy="280229"/>
          </a:xfrm>
          <a:prstGeom prst="rect">
            <a:avLst/>
          </a:prstGeom>
        </p:spPr>
      </p:pic>
      <p:pic>
        <p:nvPicPr>
          <p:cNvPr id="24" name="Рисунок 23" descr="\documentclass{article}&#10;\usepackage{amsmath}&#10;\pagestyle{empty}&#10;\begin{document}&#10;&#10;\textbf{The best step size for EF21}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3" y="1216880"/>
            <a:ext cx="3485012" cy="231108"/>
          </a:xfrm>
          <a:prstGeom prst="rect">
            <a:avLst/>
          </a:prstGeom>
        </p:spPr>
      </p:pic>
      <p:sp>
        <p:nvSpPr>
          <p:cNvPr id="26" name="Скругленный прямоугольник 15 2 2 2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385379" y="3440703"/>
            <a:ext cx="3445841" cy="115137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1910280" y="2571832"/>
            <a:ext cx="0" cy="84983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 descr="\documentclass{article}&#10;\usepackage{amsmath}&#10;\pagestyle{empty}&#10;\begin{document}&#10;&#10;Can we decrease it?&#10;&#10;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2" y="3854062"/>
            <a:ext cx="2885680" cy="2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EF21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2183" y="28636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#16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Скругленный прямоугольник 15 2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84455" y="1036686"/>
            <a:ext cx="4466775" cy="1741239"/>
          </a:xfrm>
          <a:prstGeom prst="roundRect">
            <a:avLst/>
          </a:prstGeom>
          <a:solidFill>
            <a:srgbClr val="FDDB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chemeClr val="tx1"/>
              </a:solidFill>
              <a:latin typeface="+mj-lt"/>
            </a:endParaRPr>
          </a:p>
          <a:p>
            <a:endParaRPr lang="en-US" sz="1200" dirty="0">
              <a:solidFill>
                <a:schemeClr val="tx1"/>
              </a:solidFill>
              <a:latin typeface="+mj-lt"/>
            </a:endParaRPr>
          </a:p>
          <a:p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                                        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+mj-lt"/>
              </a:rPr>
              <a:t>                                                 </a:t>
            </a:r>
          </a:p>
        </p:txBody>
      </p:sp>
      <p:sp>
        <p:nvSpPr>
          <p:cNvPr id="19" name="Скругленный прямоугольник 15 2 2 1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3932149" y="3421664"/>
            <a:ext cx="5075725" cy="129257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32" name="Скругленный прямоугольник 15 2 2 2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385379" y="3440703"/>
            <a:ext cx="3445841" cy="115137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  <p:pic>
        <p:nvPicPr>
          <p:cNvPr id="11" name="Picture 2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31" y="985838"/>
            <a:ext cx="4421857" cy="239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Прямая со стрелкой 15"/>
          <p:cNvCxnSpPr/>
          <p:nvPr/>
        </p:nvCxnSpPr>
        <p:spPr>
          <a:xfrm flipH="1" flipV="1">
            <a:off x="3236092" y="2386584"/>
            <a:ext cx="1462940" cy="103508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1296164" y="1582968"/>
            <a:ext cx="1160524" cy="963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 descr="\documentclass{article}&#10;\usepackage{amsmath}&#10;\pagestyle{empty}&#10;\begin{document}&#10;&#10;$$&#10;\gamma = \left( L + \sqrt{\frac{1}{n} \sum_{i=1}^{n} L_i^2 } \times \sqrt{\frac{\beta(\alpha)}{\theta(\alpha)}} \right)^{-1}&#10;$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1" y="1588755"/>
            <a:ext cx="3682336" cy="906346"/>
          </a:xfrm>
          <a:prstGeom prst="rect">
            <a:avLst/>
          </a:prstGeom>
        </p:spPr>
      </p:pic>
      <p:sp>
        <p:nvSpPr>
          <p:cNvPr id="22" name="Овал 21"/>
          <p:cNvSpPr/>
          <p:nvPr/>
        </p:nvSpPr>
        <p:spPr>
          <a:xfrm>
            <a:off x="8643784" y="69697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8802533" y="69727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961703" y="69663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/>
          <p:cNvCxnSpPr/>
          <p:nvPr/>
        </p:nvCxnSpPr>
        <p:spPr>
          <a:xfrm flipV="1">
            <a:off x="1910280" y="2571832"/>
            <a:ext cx="0" cy="84983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\documentclass{article}&#10;\usepackage{amsmath}&#10;\pagestyle{empty}&#10;\begin{document}&#10;&#10;And it can be arbitrarily big for 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47" y="3688244"/>
            <a:ext cx="4717571" cy="310313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begin{document}&#10;&#10;&#10;Top$K$ with $K\ll d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41" y="4141287"/>
            <a:ext cx="2761817" cy="299263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pagestyle{empty}&#10;\begin{document}&#10;&#10;\textbf{The best step size for EF21}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3" y="1216880"/>
            <a:ext cx="3485012" cy="231108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pagestyle{empty}&#10;\begin{document}&#10;&#10;Can we decrease it?&#10;&#10;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2" y="3854062"/>
            <a:ext cx="2885680" cy="2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Ch3: </a:t>
            </a:r>
            <a:r>
              <a:rPr lang="en-US" sz="2400" b="1" dirty="0">
                <a:solidFill>
                  <a:schemeClr val="bg1"/>
                </a:solidFill>
              </a:rPr>
              <a:t>EF21 </a:t>
            </a:r>
            <a:r>
              <a:rPr lang="en-US" sz="2400" b="1" dirty="0" smtClean="0">
                <a:solidFill>
                  <a:schemeClr val="bg1"/>
                </a:solidFill>
              </a:rPr>
              <a:t>Reloaded (2024)</a:t>
            </a:r>
          </a:p>
        </p:txBody>
      </p:sp>
      <p:sp>
        <p:nvSpPr>
          <p:cNvPr id="17" name="Скругленный прямоугольник 15 2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536448" y="708254"/>
            <a:ext cx="8103510" cy="4325345"/>
          </a:xfrm>
          <a:prstGeom prst="roundRect">
            <a:avLst/>
          </a:prstGeom>
          <a:solidFill>
            <a:srgbClr val="FDDB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+mj-lt"/>
            </a:endParaRPr>
          </a:p>
          <a:p>
            <a:pPr algn="ctr"/>
            <a:endParaRPr lang="ru-RU" sz="2400" dirty="0" smtClean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2000" dirty="0" smtClean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1400" dirty="0" smtClean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12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1200" dirty="0" smtClean="0">
              <a:solidFill>
                <a:schemeClr val="tx1"/>
              </a:solidFill>
              <a:latin typeface="+mj-lt"/>
            </a:endParaRPr>
          </a:p>
          <a:p>
            <a:pPr algn="ctr"/>
            <a:endParaRPr lang="ru-RU" sz="19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ru-RU" sz="19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19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sz="1900" b="1" dirty="0" smtClean="0">
              <a:solidFill>
                <a:schemeClr val="tx1"/>
              </a:solidFill>
              <a:latin typeface="+mj-lt"/>
            </a:endParaRPr>
          </a:p>
          <a:p>
            <a:endParaRPr lang="en-US" sz="1400" b="1" dirty="0">
              <a:solidFill>
                <a:schemeClr val="tx1"/>
              </a:solidFill>
              <a:latin typeface="+mj-lt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j-lt"/>
              </a:rPr>
              <a:t>                                             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+mj-lt"/>
              </a:rPr>
              <a:t>                                                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517065" y="1373673"/>
            <a:ext cx="1699044" cy="1444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 descr="\documentclass{article}&#10;\usepackage{amsmath}&#10;\pagestyle{empty}&#10;\begin{document}&#10;&#10;$$&#10;\gamma = \left( L + \sqrt{\frac{1}{n} \sum_{i=1}^{n} L_i^2 } \times \sqrt{\frac{\beta(\alpha)}{\theta(\alpha)}} \right)^{-1}&#10;$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86" y="1435850"/>
            <a:ext cx="5391309" cy="132698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2406" y="40862"/>
            <a:ext cx="1778810" cy="5066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7" name="Picture 4" descr="C:\Users\burla\Downloads\International_Conference_on_Learning_Representations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9" y="24276"/>
            <a:ext cx="1712015" cy="5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Прямоугольник 35"/>
          <p:cNvSpPr/>
          <p:nvPr/>
        </p:nvSpPr>
        <p:spPr>
          <a:xfrm>
            <a:off x="3573062" y="3661964"/>
            <a:ext cx="1484077" cy="11939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\documentclass{article}&#10;\usepackage{amsmath}&#10;\pagestyle{empty}&#10;\begin{document}&#10;&#10;$$&#10;\gamma = \left( L + {\frac{1}{n} \sum_{i=1}^{n} L_i } \times \sqrt{\frac{\beta(\alpha)}{\theta(\alpha)}} \right)^{-1}&#10;$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07" y="3529911"/>
            <a:ext cx="5429382" cy="1256598"/>
          </a:xfrm>
          <a:prstGeom prst="rect">
            <a:avLst/>
          </a:prstGeom>
        </p:spPr>
      </p:pic>
      <p:sp>
        <p:nvSpPr>
          <p:cNvPr id="1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0146" y="968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#17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 descr="\documentclass{article}&#10;\usepackage{amsmath}&#10;\pagestyle{empty}&#10;\begin{document}&#10;&#10;\textbf{We improved the step size in $3$ different ways to}&#10;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6" y="3122406"/>
            <a:ext cx="7759657" cy="287688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{The best step size for EF21}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36" y="918550"/>
            <a:ext cx="3666219" cy="2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4 5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94D447AE-73B2-DBDE-513F-F4F1359A2B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74784" y="2311040"/>
            <a:ext cx="1876730" cy="1837392"/>
          </a:xfrm>
          <a:prstGeom prst="rect">
            <a:avLst/>
          </a:prstGeom>
        </p:spPr>
      </p:pic>
      <p:pic>
        <p:nvPicPr>
          <p:cNvPr id="59" name="Picture 4 5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94D447AE-73B2-DBDE-513F-F4F1359A2B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5561" y="2311283"/>
            <a:ext cx="1876730" cy="1837392"/>
          </a:xfrm>
          <a:prstGeom prst="rect">
            <a:avLst/>
          </a:prstGeom>
        </p:spPr>
      </p:pic>
      <p:pic>
        <p:nvPicPr>
          <p:cNvPr id="58" name="Picture 4 5 3">
            <a:extLst>
              <a:ext uri="{FF2B5EF4-FFF2-40B4-BE49-F238E27FC236}">
                <a16:creationId xmlns:lc="http://schemas.openxmlformats.org/drawingml/2006/lockedCanvas" xmlns:a16="http://schemas.microsoft.com/office/drawing/2014/main" xmlns="" id="{94D447AE-73B2-DBDE-513F-F4F1359A2B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12" y="2349390"/>
            <a:ext cx="1876730" cy="1837392"/>
          </a:xfrm>
          <a:prstGeom prst="rect">
            <a:avLst/>
          </a:prstGeom>
        </p:spPr>
      </p:pic>
      <p:pic>
        <p:nvPicPr>
          <p:cNvPr id="80" name="Picture 4 1">
            <a:extLst>
              <a:ext uri="{FF2B5EF4-FFF2-40B4-BE49-F238E27FC236}">
                <a16:creationId xmlns:lc="http://schemas.openxmlformats.org/drawingml/2006/lockedCanvas" xmlns:a16="http://schemas.microsoft.com/office/drawing/2014/main" xmlns="" id="{94D447AE-73B2-DBDE-513F-F4F1359A2B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05461" y="992263"/>
            <a:ext cx="1526022" cy="1494035"/>
          </a:xfrm>
          <a:prstGeom prst="rect">
            <a:avLst/>
          </a:prstGeom>
        </p:spPr>
      </p:pic>
      <p:pic>
        <p:nvPicPr>
          <p:cNvPr id="81" name="Picture 4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94D447AE-73B2-DBDE-513F-F4F1359A2B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3309" y="980896"/>
            <a:ext cx="1543300" cy="1510951"/>
          </a:xfrm>
          <a:prstGeom prst="rect">
            <a:avLst/>
          </a:prstGeom>
        </p:spPr>
      </p:pic>
      <p:pic>
        <p:nvPicPr>
          <p:cNvPr id="82" name="Picture 4 3">
            <a:extLst>
              <a:ext uri="{FF2B5EF4-FFF2-40B4-BE49-F238E27FC236}">
                <a16:creationId xmlns:lc="http://schemas.openxmlformats.org/drawingml/2006/lockedCanvas" xmlns:a16="http://schemas.microsoft.com/office/drawing/2014/main" xmlns="" id="{94D447AE-73B2-DBDE-513F-F4F1359A2B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55514" y="981769"/>
            <a:ext cx="1549666" cy="1517183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Example-Driven Reformulation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65" name="Picture 4 5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94D447AE-73B2-DBDE-513F-F4F1359A2B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4390" y="964312"/>
            <a:ext cx="1551016" cy="1518505"/>
          </a:xfrm>
          <a:prstGeom prst="rect">
            <a:avLst/>
          </a:prstGeom>
        </p:spPr>
      </p:pic>
      <p:pic>
        <p:nvPicPr>
          <p:cNvPr id="69" name="Picture 9 2">
            <a:extLst>
              <a:ext uri="{FF2B5EF4-FFF2-40B4-BE49-F238E27FC236}">
                <a16:creationId xmlns:lc="http://schemas.openxmlformats.org/drawingml/2006/lockedCanvas" xmlns:a16="http://schemas.microsoft.com/office/drawing/2014/main" xmlns="" id="{2B33965F-3736-18F0-C5B2-CC6F3FCD2706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30801" y="2319413"/>
            <a:ext cx="1876093" cy="1770035"/>
          </a:xfrm>
          <a:prstGeom prst="rect">
            <a:avLst/>
          </a:prstGeom>
        </p:spPr>
      </p:pic>
      <p:pic>
        <p:nvPicPr>
          <p:cNvPr id="73" name="Picture 35">
            <a:extLst>
              <a:ext uri="{FF2B5EF4-FFF2-40B4-BE49-F238E27FC236}">
                <a16:creationId xmlns:lc="http://schemas.openxmlformats.org/drawingml/2006/lockedCanvas" xmlns:a16="http://schemas.microsoft.com/office/drawing/2014/main" xmlns="" id="{E96F80FB-6D9F-DBC8-A872-69BFF5BDB23E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63384" y="2302569"/>
            <a:ext cx="1915795" cy="1805376"/>
          </a:xfrm>
          <a:prstGeom prst="rect">
            <a:avLst/>
          </a:prstGeom>
        </p:spPr>
      </p:pic>
      <p:cxnSp>
        <p:nvCxnSpPr>
          <p:cNvPr id="84" name="Прямая со стрелкой 83"/>
          <p:cNvCxnSpPr/>
          <p:nvPr/>
        </p:nvCxnSpPr>
        <p:spPr>
          <a:xfrm flipH="1">
            <a:off x="6551271" y="2230354"/>
            <a:ext cx="941131" cy="3560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/>
          <p:nvPr/>
        </p:nvCxnSpPr>
        <p:spPr>
          <a:xfrm>
            <a:off x="7492401" y="2213506"/>
            <a:ext cx="623405" cy="3729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Прямоугольник 88"/>
          <p:cNvSpPr/>
          <p:nvPr/>
        </p:nvSpPr>
        <p:spPr>
          <a:xfrm>
            <a:off x="63461" y="4681835"/>
            <a:ext cx="9017077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QM changed, even AM is the same !</a:t>
            </a:r>
          </a:p>
        </p:txBody>
      </p:sp>
      <p:pic>
        <p:nvPicPr>
          <p:cNvPr id="4" name="Рисунок 3" descr="\documentclass{article}&#10;\usepackage{amsmath}&#10;\pagestyle{empty}&#10;\begin{document}&#10;&#10;$L_1=1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8" y="1464965"/>
            <a:ext cx="1055267" cy="307881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$L_2=1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5" y="1506281"/>
            <a:ext cx="961246" cy="281214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$L_3=1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14" y="1509175"/>
            <a:ext cx="963162" cy="286639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pagestyle{empty}&#10;\begin{document}&#10;&#10;$L_4=100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12" y="1546207"/>
            <a:ext cx="1089306" cy="235722"/>
          </a:xfrm>
          <a:prstGeom prst="rect">
            <a:avLst/>
          </a:prstGeom>
        </p:spPr>
      </p:pic>
      <p:pic>
        <p:nvPicPr>
          <p:cNvPr id="15" name="Рисунок 14" descr="\documentclass{article}&#10;\usepackage{amsmath}&#10;\pagestyle{empty}&#10;\begin{document}&#10;&#10;$\widehat{L_1}=\frac{5}{4}L_1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2" y="2885740"/>
            <a:ext cx="1377688" cy="463967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pagestyle{empty}&#10;\begin{document}&#10;&#10;$\widehat{L_2}=\frac{5}{4}L_2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22" y="2870190"/>
            <a:ext cx="1387689" cy="465355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pagestyle{empty}&#10;\begin{document}&#10;&#10;$\widehat{L_3}=\frac{5}{4}L_3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40" y="2879465"/>
            <a:ext cx="1390912" cy="466753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pagestyle{empty}&#10;\begin{document}&#10;&#10;$\widehat{L_4}=\frac{5}{8}L_4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254" y="2875978"/>
            <a:ext cx="1397541" cy="473729"/>
          </a:xfrm>
          <a:prstGeom prst="rect">
            <a:avLst/>
          </a:prstGeom>
        </p:spPr>
      </p:pic>
      <p:pic>
        <p:nvPicPr>
          <p:cNvPr id="27" name="Рисунок 26" descr="\documentclass{article}&#10;\usepackage{amsmath}&#10;\pagestyle{empty}&#10;\begin{document}&#10;&#10;$\widehat{L_5}=\frac{5}{8}L_4$&#10;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939" y="2869269"/>
            <a:ext cx="1400098" cy="476615"/>
          </a:xfrm>
          <a:prstGeom prst="rect">
            <a:avLst/>
          </a:prstGeom>
        </p:spPr>
      </p:pic>
      <p:sp>
        <p:nvSpPr>
          <p:cNvPr id="85" name="Прямоугольник 32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02785" y="1026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#18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54" name="Прямая со стрелкой 53"/>
          <p:cNvCxnSpPr/>
          <p:nvPr/>
        </p:nvCxnSpPr>
        <p:spPr>
          <a:xfrm>
            <a:off x="969897" y="2211275"/>
            <a:ext cx="1" cy="4841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/>
          <p:cNvCxnSpPr/>
          <p:nvPr/>
        </p:nvCxnSpPr>
        <p:spPr>
          <a:xfrm>
            <a:off x="2845324" y="2210955"/>
            <a:ext cx="1" cy="4400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/>
          <p:nvPr/>
        </p:nvCxnSpPr>
        <p:spPr>
          <a:xfrm>
            <a:off x="4684959" y="2212883"/>
            <a:ext cx="1" cy="4400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 descr="\documentclass{article}&#10;\usepackage{amsmath}&#10;\pagestyle{empty}&#10;\begin{document}&#10;&#10;$L_{\rm AM} := \frac{(1+1+1+100)}{4}=25.75$&#10;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7" y="745342"/>
            <a:ext cx="3417256" cy="378779"/>
          </a:xfrm>
          <a:prstGeom prst="rect">
            <a:avLst/>
          </a:prstGeom>
        </p:spPr>
      </p:pic>
      <p:pic>
        <p:nvPicPr>
          <p:cNvPr id="17" name="Рисунок 16" descr="\documentclass{article}&#10;\usepackage{amsmath}&#10;\pagestyle{empty}&#10;\begin{document}&#10;&#10;$L_{QM}=\sqrt{\frac{(1+1+1+100\cdot100)}{4}}=\sqrt{2500.75}$&#10;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95" y="656539"/>
            <a:ext cx="4587752" cy="504354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pagestyle{empty}&#10;\begin{document}&#10;&#10;$\widehat{L}_{\rm AM}=\frac{3\cdot(5/4)+2\cdot(500/8)}{5}=25.75$&#10;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3" y="4051990"/>
            <a:ext cx="3756553" cy="384837"/>
          </a:xfrm>
          <a:prstGeom prst="rect">
            <a:avLst/>
          </a:prstGeom>
        </p:spPr>
      </p:pic>
      <p:pic>
        <p:nvPicPr>
          <p:cNvPr id="21" name="Рисунок 20" descr="\documentclass{article}&#10;\usepackage{amsmath}&#10;\pagestyle{empty}&#10;\begin{document}&#10;&#10;$\widehat{L}_{\rm QM}=\sqrt{\frac{3 \cdot (5/4)^2+2 \cdot (500/8)^2}{5}}=\sqrt{1563}$&#10;&#10;&#10;\end{document}" title="IguanaTex Bitmap Displa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178" y="3952751"/>
            <a:ext cx="4429867" cy="50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Reloaded (Approach 1)</a:t>
            </a:r>
          </a:p>
        </p:txBody>
      </p:sp>
      <p:sp>
        <p:nvSpPr>
          <p:cNvPr id="85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0146" y="968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#19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6" name="Picture 2 1" descr="C:\Users\burla\Downloads\image (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519" y="4726476"/>
            <a:ext cx="3614535" cy="4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Овал 35"/>
          <p:cNvSpPr/>
          <p:nvPr/>
        </p:nvSpPr>
        <p:spPr>
          <a:xfrm>
            <a:off x="8656229" y="46867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8815399" y="46803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8973070" y="46836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9" name="Рисунок 48" descr="\documentclass{article}&#10;\usepackage{amsmath}&#10;\pagestyle{empty}&#10;\begin{document}&#10;&#10;$n$ clients with $f_i(x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7" y="3377459"/>
            <a:ext cx="2325567" cy="280675"/>
          </a:xfrm>
          <a:prstGeom prst="rect">
            <a:avLst/>
          </a:prstGeom>
        </p:spPr>
      </p:pic>
      <p:pic>
        <p:nvPicPr>
          <p:cNvPr id="50" name="Рисунок 49" descr="\documentclass{article}&#10;\usepackage{amsmath}&#10;\pagestyle{empty}&#10;\begin{document}&#10;&#10;$f(x):=\frac{1}{n}\sum_{i=1}^{n} f_i(x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0" y="3872352"/>
            <a:ext cx="2290286" cy="306286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97352" y="877808"/>
            <a:ext cx="1046310" cy="89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700425" y="2028560"/>
            <a:ext cx="1219975" cy="1051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92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Reloaded (Approach 1)</a:t>
            </a:r>
          </a:p>
        </p:txBody>
      </p:sp>
      <p:sp>
        <p:nvSpPr>
          <p:cNvPr id="85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0146" y="968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#19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6" name="Picture 2 1" descr="C:\Users\burla\Downloads\image (1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519" y="4726476"/>
            <a:ext cx="3614535" cy="4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Овал 35"/>
          <p:cNvSpPr/>
          <p:nvPr/>
        </p:nvSpPr>
        <p:spPr>
          <a:xfrm>
            <a:off x="8656229" y="46867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8815399" y="46803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8973070" y="46836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9" name="Рисунок 48" descr="\documentclass{article}&#10;\usepackage{amsmath}&#10;\pagestyle{empty}&#10;\begin{document}&#10;&#10;$n$ clients with $f_i(x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7" y="3377459"/>
            <a:ext cx="2325567" cy="280675"/>
          </a:xfrm>
          <a:prstGeom prst="rect">
            <a:avLst/>
          </a:prstGeom>
        </p:spPr>
      </p:pic>
      <p:pic>
        <p:nvPicPr>
          <p:cNvPr id="50" name="Рисунок 49" descr="\documentclass{article}&#10;\usepackage{amsmath}&#10;\pagestyle{empty}&#10;\begin{document}&#10;&#10;$f(x):=\frac{1}{n}\sum_{i=1}^{n} f_i(x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0" y="3872352"/>
            <a:ext cx="2290286" cy="306286"/>
          </a:xfrm>
          <a:prstGeom prst="rect">
            <a:avLst/>
          </a:prstGeom>
        </p:spPr>
      </p:pic>
      <p:pic>
        <p:nvPicPr>
          <p:cNvPr id="51" name="Рисунок 50" descr="\documentclass{article}&#10;\usepackage{amsmath}&#10;\pagestyle{empty}&#10;\begin{document}&#10;&#10;Client $i$ cloned $N_i$ times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41" y="3397837"/>
            <a:ext cx="2653063" cy="219434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pagestyle{empty}&#10;\begin{document}&#10;&#10;$N:=\sum_{i=1}^{n} N_i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17" y="3748636"/>
            <a:ext cx="1697981" cy="311772"/>
          </a:xfrm>
          <a:prstGeom prst="rect">
            <a:avLst/>
          </a:prstGeom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697352" y="877808"/>
            <a:ext cx="1046310" cy="89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700425" y="2028560"/>
            <a:ext cx="1219975" cy="105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4177293" y="872328"/>
            <a:ext cx="590615" cy="507260"/>
          </a:xfrm>
          <a:prstGeom prst="rect">
            <a:avLst/>
          </a:prstGeom>
          <a:noFill/>
          <a:ln>
            <a:noFill/>
          </a:ln>
          <a:effectLst>
            <a:glow rad="228600">
              <a:srgbClr val="64F1F8">
                <a:alpha val="40000"/>
              </a:srgbClr>
            </a:glow>
          </a:effectLst>
        </p:spPr>
      </p:pic>
      <p:pic>
        <p:nvPicPr>
          <p:cNvPr id="58" name="Рисунок 57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4204138" y="1586129"/>
            <a:ext cx="536923" cy="461145"/>
          </a:xfrm>
          <a:prstGeom prst="rect">
            <a:avLst/>
          </a:prstGeom>
          <a:noFill/>
          <a:ln>
            <a:noFill/>
          </a:ln>
          <a:effectLst>
            <a:glow rad="228600">
              <a:srgbClr val="64F1F8">
                <a:alpha val="40000"/>
              </a:srgbClr>
            </a:glow>
          </a:effectLst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3961691" y="2532584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60" name="Рисунок 59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3925517" y="2748644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292210" y="2478651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287031" y="2748644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606792" y="2517445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64" name="Рисунок 63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690703" y="2700121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cxnSp>
        <p:nvCxnSpPr>
          <p:cNvPr id="65" name="Прямая со стрелкой 64"/>
          <p:cNvCxnSpPr>
            <a:stCxn id="55" idx="3"/>
          </p:cNvCxnSpPr>
          <p:nvPr/>
        </p:nvCxnSpPr>
        <p:spPr>
          <a:xfrm flipV="1">
            <a:off x="1743662" y="1047804"/>
            <a:ext cx="2277992" cy="279326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65"/>
          <p:cNvCxnSpPr>
            <a:stCxn id="55" idx="3"/>
          </p:cNvCxnSpPr>
          <p:nvPr/>
        </p:nvCxnSpPr>
        <p:spPr>
          <a:xfrm>
            <a:off x="1743662" y="1327130"/>
            <a:ext cx="2249218" cy="538404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/>
          <p:nvPr/>
        </p:nvCxnSpPr>
        <p:spPr>
          <a:xfrm flipV="1">
            <a:off x="1615440" y="2517446"/>
            <a:ext cx="2406214" cy="15138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>
            <a:endCxn id="60" idx="1"/>
          </p:cNvCxnSpPr>
          <p:nvPr/>
        </p:nvCxnSpPr>
        <p:spPr>
          <a:xfrm>
            <a:off x="1615440" y="2532584"/>
            <a:ext cx="2310077" cy="383598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 rot="5400000">
            <a:off x="3148631" y="1342685"/>
            <a:ext cx="817730" cy="444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  <a:r>
              <a:rPr lang="en-US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 </a:t>
            </a:r>
            <a:r>
              <a:rPr lang="ru-RU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  <a:r>
              <a:rPr lang="en-US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 </a:t>
            </a:r>
            <a:r>
              <a:rPr lang="ru-RU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  <a:endParaRPr lang="ru-RU" sz="2400" b="1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70" name="TextBox 69"/>
          <p:cNvSpPr txBox="1"/>
          <p:nvPr/>
        </p:nvSpPr>
        <p:spPr>
          <a:xfrm rot="5400000">
            <a:off x="3150294" y="2670942"/>
            <a:ext cx="817730" cy="444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...</a:t>
            </a:r>
            <a:endParaRPr lang="ru-RU" sz="2400" b="1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8921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472349"/>
              </p:ext>
            </p:extLst>
          </p:nvPr>
        </p:nvGraphicFramePr>
        <p:xfrm>
          <a:off x="39909" y="363822"/>
          <a:ext cx="9067515" cy="4753538"/>
        </p:xfrm>
        <a:graphic>
          <a:graphicData uri="http://schemas.openxmlformats.org/drawingml/2006/table">
            <a:tbl>
              <a:tblPr/>
              <a:tblGrid>
                <a:gridCol w="325734"/>
                <a:gridCol w="70305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52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45935"/>
              </a:tblGrid>
              <a:tr h="315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[1]</a:t>
                      </a:r>
                    </a:p>
                    <a:p>
                      <a:pPr algn="ctr" fontAlgn="b"/>
                      <a:endParaRPr 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smtClean="0"/>
                        <a:t>Personalized </a:t>
                      </a:r>
                      <a:r>
                        <a:rPr lang="en-US" sz="1100" b="1" dirty="0"/>
                        <a:t>Federated Learning with Communication </a:t>
                      </a:r>
                      <a:r>
                        <a:rPr lang="en-US" sz="1100" b="1" dirty="0" smtClean="0"/>
                        <a:t>Compression</a:t>
                      </a:r>
                    </a:p>
                    <a:p>
                      <a:pPr algn="l" fontAlgn="b"/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 </a:t>
                      </a:r>
                      <a:r>
                        <a:rPr 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Bergou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 </a:t>
                      </a:r>
                      <a:r>
                        <a:rPr lang="en-US" sz="1100" b="1" i="0" u="none" strike="noStrike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 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 </a:t>
                      </a:r>
                      <a:r>
                        <a:rPr 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Dutta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P. </a:t>
                      </a:r>
                      <a:r>
                        <a:rPr 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Richtárik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[2]</a:t>
                      </a:r>
                    </a:p>
                    <a:p>
                      <a:pPr algn="ctr" fontAlgn="b"/>
                      <a:r>
                        <a:rPr 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100" b="1" i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smtClean="0"/>
                        <a:t>MARINA</a:t>
                      </a:r>
                      <a:r>
                        <a:rPr lang="en-US" sz="1100" b="1" dirty="0"/>
                        <a:t>: Faster Non-Convex Distributed Learning with </a:t>
                      </a:r>
                      <a:r>
                        <a:rPr lang="en-US" sz="1100" b="1" dirty="0" smtClean="0"/>
                        <a:t>Compression</a:t>
                      </a:r>
                    </a:p>
                    <a:p>
                      <a:pPr algn="l" fontAlgn="b"/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Gorbunov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</a:t>
                      </a:r>
                      <a:r>
                        <a:rPr lang="en-US" sz="1100" b="1" i="0" u="none" strike="noStrike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1" i="0" u="none" strike="noStrike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 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Z. Li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P. </a:t>
                      </a:r>
                      <a:r>
                        <a:rPr 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Richtárik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3568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[3]</a:t>
                      </a: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err="1" smtClean="0"/>
                        <a:t>Fl_PyTorch</a:t>
                      </a:r>
                      <a:r>
                        <a:rPr lang="en-US" sz="1100" b="1" dirty="0"/>
                        <a:t>: </a:t>
                      </a:r>
                      <a:r>
                        <a:rPr lang="en-US" sz="1100" b="1" dirty="0" smtClean="0"/>
                        <a:t>Optimization Research Simulator for Federated Learning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 </a:t>
                      </a:r>
                      <a:r>
                        <a:rPr lang="en-US" sz="1100" b="1" i="0" u="none" strike="noStrike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S. </a:t>
                      </a:r>
                      <a:r>
                        <a:rPr 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Horváth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P. </a:t>
                      </a:r>
                      <a:r>
                        <a:rPr lang="en-US" sz="11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Richtárik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96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[4]</a:t>
                      </a:r>
                    </a:p>
                    <a:p>
                      <a:pPr algn="ctr" fontAlgn="b"/>
                      <a:endParaRPr lang="en-US" sz="1100" b="1" i="1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smtClean="0"/>
                        <a:t>Faster </a:t>
                      </a:r>
                      <a:r>
                        <a:rPr lang="en-US" sz="1100" b="1" dirty="0"/>
                        <a:t>Rates for Compressed Federated Learning with Client-Variance </a:t>
                      </a:r>
                      <a:r>
                        <a:rPr lang="en-US" sz="1100" b="1" dirty="0" smtClean="0"/>
                        <a:t>Reduction</a:t>
                      </a:r>
                      <a:endParaRPr 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H.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Zhao,</a:t>
                      </a:r>
                      <a:r>
                        <a:rPr lang="en-US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</a:t>
                      </a:r>
                      <a:r>
                        <a:rPr lang="en-US" sz="1100" b="1" i="0" u="none" strike="noStrike" kern="12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1" i="0" u="none" strike="noStrike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Z. 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Li, </a:t>
                      </a:r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P.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Richtárik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/>
                        <a:t>[5]</a:t>
                      </a:r>
                    </a:p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1" dirty="0"/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smtClean="0"/>
                        <a:t>Don’t </a:t>
                      </a:r>
                      <a:r>
                        <a:rPr lang="en-US" sz="1100" b="1" dirty="0"/>
                        <a:t>Compress Gradients in Random Reshuffling: Compress Gradient </a:t>
                      </a:r>
                      <a:r>
                        <a:rPr lang="en-US" sz="1100" b="1" dirty="0" smtClean="0"/>
                        <a:t>Differences</a:t>
                      </a:r>
                      <a:endParaRPr lang="en-US" sz="1100" b="1" dirty="0"/>
                    </a:p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0" dirty="0" smtClean="0"/>
                        <a:t>A. </a:t>
                      </a:r>
                      <a:r>
                        <a:rPr lang="en-US" sz="1100" i="0" dirty="0" err="1" smtClean="0"/>
                        <a:t>Sadiev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G.</a:t>
                      </a:r>
                      <a:r>
                        <a:rPr lang="en-US" sz="1100" i="0" baseline="0" dirty="0" smtClean="0"/>
                        <a:t> </a:t>
                      </a:r>
                      <a:r>
                        <a:rPr lang="en-US" sz="1100" i="0" dirty="0" err="1" smtClean="0"/>
                        <a:t>Malinovsky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E.</a:t>
                      </a:r>
                      <a:r>
                        <a:rPr lang="en-US" sz="1100" i="0" baseline="0" dirty="0" smtClean="0"/>
                        <a:t>  </a:t>
                      </a:r>
                      <a:r>
                        <a:rPr lang="en-US" sz="1100" i="0" dirty="0" err="1" smtClean="0"/>
                        <a:t>Gorbunov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I.</a:t>
                      </a:r>
                      <a:r>
                        <a:rPr lang="en-US" sz="1100" i="0" baseline="0" dirty="0" smtClean="0"/>
                        <a:t> </a:t>
                      </a:r>
                      <a:r>
                        <a:rPr lang="en-US" sz="1100" i="0" dirty="0" err="1" smtClean="0"/>
                        <a:t>Sokolov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A.</a:t>
                      </a:r>
                      <a:r>
                        <a:rPr lang="en-US" sz="1100" i="0" baseline="0" dirty="0" smtClean="0"/>
                        <a:t> </a:t>
                      </a:r>
                      <a:r>
                        <a:rPr lang="en-US" sz="1100" i="0" dirty="0" smtClean="0"/>
                        <a:t> </a:t>
                      </a:r>
                      <a:r>
                        <a:rPr lang="en-US" sz="1100" i="0" dirty="0" err="1" smtClean="0"/>
                        <a:t>Khaled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 </a:t>
                      </a:r>
                      <a:r>
                        <a:rPr lang="en-US" sz="1100" b="1" i="0" u="none" strike="noStrike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P. </a:t>
                      </a:r>
                      <a:r>
                        <a:rPr lang="en-US" sz="1100" i="0" dirty="0" err="1" smtClean="0"/>
                        <a:t>Richtárik</a:t>
                      </a:r>
                      <a:endParaRPr lang="en-US" sz="1100" i="0" dirty="0"/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21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[6]</a:t>
                      </a:r>
                    </a:p>
                    <a:p>
                      <a:pPr algn="ctr" fontAlgn="b"/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smtClean="0"/>
                        <a:t>Sharper Rates and Flexible Framework for </a:t>
                      </a:r>
                      <a:r>
                        <a:rPr lang="en-US" sz="1100" b="1" dirty="0" err="1" smtClean="0"/>
                        <a:t>Nonconvex</a:t>
                      </a:r>
                      <a:r>
                        <a:rPr lang="en-US" sz="1100" b="1" dirty="0" smtClean="0"/>
                        <a:t> SGD with Client and Data Sampling</a:t>
                      </a:r>
                      <a:endParaRPr lang="en-US" sz="1100" b="1" dirty="0"/>
                    </a:p>
                    <a:p>
                      <a:pPr algn="l" fontAlgn="b"/>
                      <a:r>
                        <a:rPr lang="en-US" sz="1100" i="0" dirty="0" smtClean="0"/>
                        <a:t>A. </a:t>
                      </a:r>
                      <a:r>
                        <a:rPr lang="en-US" sz="1100" i="0" dirty="0" err="1"/>
                        <a:t>Tyurin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L. Sun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 </a:t>
                      </a:r>
                      <a:r>
                        <a:rPr lang="en-US" sz="1100" b="1" i="0" u="none" strike="noStrike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P.</a:t>
                      </a:r>
                      <a:r>
                        <a:rPr lang="en-US" sz="1100" i="0" baseline="0" dirty="0" smtClean="0"/>
                        <a:t> </a:t>
                      </a:r>
                      <a:r>
                        <a:rPr lang="en-US" sz="1100" i="0" dirty="0" err="1" smtClean="0"/>
                        <a:t>Richtárik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5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[7]</a:t>
                      </a:r>
                    </a:p>
                    <a:p>
                      <a:pPr algn="ctr" fontAlgn="b"/>
                      <a:endParaRPr lang="en-US" sz="1100" b="1" i="1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smtClean="0"/>
                        <a:t>Federated </a:t>
                      </a:r>
                      <a:r>
                        <a:rPr lang="en-US" sz="1100" b="1" dirty="0"/>
                        <a:t>Learning with Regularized Client </a:t>
                      </a:r>
                      <a:r>
                        <a:rPr lang="en-US" sz="1100" b="1" dirty="0" smtClean="0"/>
                        <a:t>Participation</a:t>
                      </a:r>
                      <a:endParaRPr lang="en-US" sz="1100" b="1" dirty="0"/>
                    </a:p>
                    <a:p>
                      <a:pPr algn="l" fontAlgn="b"/>
                      <a:r>
                        <a:rPr lang="en-US" sz="1100" i="0" dirty="0" smtClean="0"/>
                        <a:t>G. </a:t>
                      </a:r>
                      <a:r>
                        <a:rPr lang="en-US" sz="1100" i="0" dirty="0" err="1"/>
                        <a:t>Malinovsky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S. </a:t>
                      </a:r>
                      <a:r>
                        <a:rPr lang="en-US" sz="1100" i="0" dirty="0" err="1"/>
                        <a:t>Horváth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 </a:t>
                      </a:r>
                      <a:r>
                        <a:rPr lang="en-US" sz="1100" b="1" i="0" u="none" strike="noStrike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P. </a:t>
                      </a:r>
                      <a:r>
                        <a:rPr lang="en-US" sz="1100" i="0" dirty="0" err="1"/>
                        <a:t>Richtárik</a:t>
                      </a:r>
                      <a:endParaRPr 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1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[8]</a:t>
                      </a:r>
                    </a:p>
                    <a:p>
                      <a:pPr algn="ctr" fontAlgn="b"/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smtClean="0"/>
                        <a:t>Error </a:t>
                      </a:r>
                      <a:r>
                        <a:rPr lang="en-US" sz="1100" b="1" dirty="0"/>
                        <a:t>Feedback Shines when Features are </a:t>
                      </a:r>
                      <a:r>
                        <a:rPr lang="en-US" sz="1100" b="1" dirty="0" smtClean="0"/>
                        <a:t>Rare</a:t>
                      </a:r>
                      <a:endParaRPr lang="en-US" sz="1100" b="1" dirty="0"/>
                    </a:p>
                    <a:p>
                      <a:pPr algn="l" fontAlgn="b"/>
                      <a:r>
                        <a:rPr lang="de-DE" sz="1100" i="0" dirty="0" smtClean="0"/>
                        <a:t>P. </a:t>
                      </a:r>
                      <a:r>
                        <a:rPr lang="de-DE" sz="1100" i="0" dirty="0" err="1"/>
                        <a:t>Richtárik</a:t>
                      </a:r>
                      <a:r>
                        <a:rPr lang="de-DE" sz="1100" i="0" dirty="0"/>
                        <a:t>, </a:t>
                      </a:r>
                      <a:r>
                        <a:rPr lang="de-DE" sz="1100" i="0" dirty="0" smtClean="0"/>
                        <a:t>E. </a:t>
                      </a:r>
                      <a:r>
                        <a:rPr lang="de-DE" sz="1100" i="0" dirty="0" err="1"/>
                        <a:t>Gasanov</a:t>
                      </a:r>
                      <a:r>
                        <a:rPr lang="de-DE" sz="1100" i="0" dirty="0"/>
                        <a:t>, </a:t>
                      </a:r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 </a:t>
                      </a:r>
                      <a:r>
                        <a:rPr lang="en-US" sz="1100" b="1" i="0" u="none" strike="noStrike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5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dirty="0" smtClean="0"/>
                        <a:t>[9]</a:t>
                      </a:r>
                    </a:p>
                    <a:p>
                      <a:pPr algn="ctr" fontAlgn="b"/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smtClean="0"/>
                        <a:t>Federated </a:t>
                      </a:r>
                      <a:r>
                        <a:rPr lang="en-US" sz="1100" b="1" dirty="0"/>
                        <a:t>Learning is Better with Non-</a:t>
                      </a:r>
                      <a:r>
                        <a:rPr lang="en-US" sz="1100" b="1" dirty="0" err="1"/>
                        <a:t>Homomorphic</a:t>
                      </a:r>
                      <a:r>
                        <a:rPr lang="en-US" sz="1100" b="1" dirty="0"/>
                        <a:t> </a:t>
                      </a:r>
                      <a:r>
                        <a:rPr lang="en-US" sz="1100" b="1" dirty="0" smtClean="0"/>
                        <a:t>Encryption</a:t>
                      </a:r>
                      <a:endParaRPr lang="en-US" sz="1100" b="1" dirty="0"/>
                    </a:p>
                    <a:p>
                      <a:pPr algn="l" fontAlgn="b"/>
                      <a:r>
                        <a:rPr lang="en-US" sz="1100" b="1" i="0" u="none" strike="noStrike" kern="120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 </a:t>
                      </a:r>
                      <a:r>
                        <a:rPr lang="en-US" sz="1100" b="1" i="0" u="none" strike="noStrike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r>
                        <a:rPr lang="en-US" sz="1100" i="0"/>
                        <a:t>, </a:t>
                      </a:r>
                      <a:r>
                        <a:rPr lang="en-US" sz="1100" i="0" smtClean="0"/>
                        <a:t>A. </a:t>
                      </a:r>
                      <a:r>
                        <a:rPr lang="en-US" sz="1100" i="0" dirty="0" err="1"/>
                        <a:t>Alrowithi</a:t>
                      </a:r>
                      <a:r>
                        <a:rPr lang="en-US" sz="1100" i="0"/>
                        <a:t>, </a:t>
                      </a:r>
                      <a:r>
                        <a:rPr lang="en-US" sz="1100" i="0" smtClean="0"/>
                        <a:t>F. Ali </a:t>
                      </a:r>
                      <a:r>
                        <a:rPr lang="en-US" sz="1100" i="0" dirty="0" err="1"/>
                        <a:t>Albalawi</a:t>
                      </a:r>
                      <a:r>
                        <a:rPr lang="en-US" sz="1100" i="0"/>
                        <a:t>, </a:t>
                      </a:r>
                      <a:r>
                        <a:rPr lang="en-US" sz="1100" i="0" smtClean="0"/>
                        <a:t>P. </a:t>
                      </a:r>
                      <a:r>
                        <a:rPr lang="en-US" sz="1100" i="0" dirty="0" err="1"/>
                        <a:t>Richtárik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dirty="0" smtClean="0"/>
                        <a:t> [10]</a:t>
                      </a:r>
                    </a:p>
                    <a:p>
                      <a:pPr algn="ctr" fontAlgn="b"/>
                      <a:r>
                        <a:rPr lang="en-US" sz="1100" b="1" dirty="0" smtClean="0"/>
                        <a:t> 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smtClean="0"/>
                        <a:t>Error </a:t>
                      </a:r>
                      <a:r>
                        <a:rPr lang="en-US" sz="1100" b="1" dirty="0"/>
                        <a:t>Feedback Reloaded: From Quadratic to Arithmetic Mean of Smoothness </a:t>
                      </a:r>
                      <a:r>
                        <a:rPr lang="en-US" sz="1100" b="1" dirty="0" smtClean="0"/>
                        <a:t>Constants</a:t>
                      </a:r>
                      <a:endParaRPr lang="en-US" sz="1100" b="1" dirty="0"/>
                    </a:p>
                    <a:p>
                      <a:pPr algn="l" fontAlgn="b"/>
                      <a:r>
                        <a:rPr lang="de-DE" sz="1100" i="0" dirty="0" smtClean="0"/>
                        <a:t>P. </a:t>
                      </a:r>
                      <a:r>
                        <a:rPr lang="de-DE" sz="1100" i="0" dirty="0" err="1"/>
                        <a:t>Richtárik</a:t>
                      </a:r>
                      <a:r>
                        <a:rPr lang="de-DE" sz="1100" i="0" dirty="0"/>
                        <a:t>, </a:t>
                      </a:r>
                      <a:r>
                        <a:rPr lang="de-DE" sz="1100" i="0" dirty="0" smtClean="0"/>
                        <a:t>E. </a:t>
                      </a:r>
                      <a:r>
                        <a:rPr lang="de-DE" sz="1100" i="0" dirty="0" err="1"/>
                        <a:t>Gasanov</a:t>
                      </a:r>
                      <a:r>
                        <a:rPr lang="de-DE" sz="1100" i="0" dirty="0"/>
                        <a:t>, </a:t>
                      </a:r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 </a:t>
                      </a:r>
                      <a:r>
                        <a:rPr lang="en-US" sz="1100" b="1" i="0" u="none" strike="noStrike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27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dirty="0" smtClean="0"/>
                        <a:t> [11]</a:t>
                      </a:r>
                    </a:p>
                    <a:p>
                      <a:pPr algn="ctr" fontAlgn="b"/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smtClean="0"/>
                        <a:t>Unlocking </a:t>
                      </a:r>
                      <a:r>
                        <a:rPr lang="en-US" sz="1100" b="1" dirty="0" err="1"/>
                        <a:t>FedNL</a:t>
                      </a:r>
                      <a:r>
                        <a:rPr lang="en-US" sz="1100" b="1" dirty="0"/>
                        <a:t>: Self-Contained Compute-Optimized </a:t>
                      </a:r>
                      <a:r>
                        <a:rPr lang="en-US" sz="1100" b="1" dirty="0" smtClean="0"/>
                        <a:t>Implementation</a:t>
                      </a:r>
                      <a:endParaRPr lang="en-US" sz="1100" b="1" dirty="0"/>
                    </a:p>
                    <a:p>
                      <a:pPr algn="l" fontAlgn="b"/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 </a:t>
                      </a:r>
                      <a:r>
                        <a:rPr lang="en-US" sz="1100" b="1" i="0" u="none" strike="noStrike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P. </a:t>
                      </a:r>
                      <a:r>
                        <a:rPr lang="en-US" sz="1100" i="0" dirty="0" err="1"/>
                        <a:t>Richtárik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61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dirty="0" smtClean="0"/>
                        <a:t> [12]</a:t>
                      </a:r>
                    </a:p>
                    <a:p>
                      <a:pPr algn="ctr" fontAlgn="b"/>
                      <a:r>
                        <a:rPr lang="en-US" sz="1100" b="1" dirty="0" smtClean="0"/>
                        <a:t> </a:t>
                      </a:r>
                      <a:endParaRPr lang="en-US" sz="1100" b="1" i="1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dirty="0" smtClean="0"/>
                        <a:t>PV-Tuning</a:t>
                      </a:r>
                      <a:r>
                        <a:rPr lang="en-US" sz="1100" b="1" dirty="0"/>
                        <a:t>: Beyond Straight-Through Estimation for Extreme LLM </a:t>
                      </a:r>
                      <a:r>
                        <a:rPr lang="en-US" sz="1100" b="1" dirty="0" smtClean="0"/>
                        <a:t>Compression</a:t>
                      </a:r>
                      <a:endParaRPr lang="en-US" sz="1100" b="1" dirty="0"/>
                    </a:p>
                    <a:p>
                      <a:pPr algn="l" fontAlgn="b"/>
                      <a:r>
                        <a:rPr lang="en-US" sz="1100" i="0" dirty="0" smtClean="0"/>
                        <a:t>V. </a:t>
                      </a:r>
                      <a:r>
                        <a:rPr lang="en-US" sz="1100" i="0" dirty="0" err="1"/>
                        <a:t>Malinovskii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D. </a:t>
                      </a:r>
                      <a:r>
                        <a:rPr lang="en-US" sz="1100" i="0" dirty="0"/>
                        <a:t>Mazur, </a:t>
                      </a:r>
                      <a:r>
                        <a:rPr lang="en-US" sz="1100" i="0" dirty="0" smtClean="0"/>
                        <a:t>I. </a:t>
                      </a:r>
                      <a:r>
                        <a:rPr lang="en-US" sz="1100" i="0" dirty="0" err="1"/>
                        <a:t>Ilin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D. </a:t>
                      </a:r>
                      <a:r>
                        <a:rPr lang="en-US" sz="1100" i="0" dirty="0" err="1"/>
                        <a:t>Kuznedelev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 </a:t>
                      </a:r>
                      <a:r>
                        <a:rPr lang="en-US" sz="1100" b="1" i="0" u="none" strike="noStrike" kern="120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K. Yi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D. </a:t>
                      </a:r>
                      <a:r>
                        <a:rPr lang="en-US" sz="1100" i="0" dirty="0" err="1"/>
                        <a:t>Alistarh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P. </a:t>
                      </a:r>
                      <a:r>
                        <a:rPr lang="en-US" sz="1100" i="0" dirty="0" err="1"/>
                        <a:t>Richtárik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18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dirty="0" smtClean="0"/>
                        <a:t>[13]</a:t>
                      </a:r>
                    </a:p>
                    <a:p>
                      <a:pPr algn="ctr" fontAlgn="b"/>
                      <a:r>
                        <a:rPr lang="en-US" sz="1100" b="1" dirty="0" smtClean="0"/>
                        <a:t> </a:t>
                      </a:r>
                      <a:endParaRPr lang="en-US" sz="1100" b="1" i="1" dirty="0" smtClean="0"/>
                    </a:p>
                  </a:txBody>
                  <a:tcPr marL="4914" marR="4914" marT="491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 smtClean="0"/>
                        <a:t>BurTorch</a:t>
                      </a:r>
                      <a:r>
                        <a:rPr lang="en-US" sz="1100" b="1" dirty="0"/>
                        <a:t>: Revisiting Training from First Principles by Coupling </a:t>
                      </a:r>
                      <a:r>
                        <a:rPr lang="en-US" sz="1100" b="1" dirty="0" err="1"/>
                        <a:t>Autodiff</a:t>
                      </a:r>
                      <a:r>
                        <a:rPr lang="en-US" sz="1100" b="1" dirty="0"/>
                        <a:t>, Math Optimization, and </a:t>
                      </a:r>
                      <a:r>
                        <a:rPr lang="en-US" sz="1100" b="1" dirty="0" smtClean="0"/>
                        <a:t>Systems</a:t>
                      </a:r>
                      <a:endParaRPr lang="en-US" sz="1100" b="1" dirty="0"/>
                    </a:p>
                    <a:p>
                      <a:pPr algn="l" fontAlgn="b"/>
                      <a:r>
                        <a:rPr lang="en-US" sz="1100" b="1" i="0" u="none" strike="noStrike" kern="12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K. </a:t>
                      </a:r>
                      <a:r>
                        <a:rPr lang="en-US" sz="1100" b="1" i="0" u="none" strike="noStrike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Burlachenko</a:t>
                      </a:r>
                      <a:r>
                        <a:rPr lang="en-US" sz="1100" i="0" dirty="0"/>
                        <a:t>, </a:t>
                      </a:r>
                      <a:r>
                        <a:rPr lang="en-US" sz="1100" i="0" dirty="0" smtClean="0"/>
                        <a:t>P. </a:t>
                      </a:r>
                      <a:r>
                        <a:rPr lang="en-US" sz="1100" i="0" dirty="0" err="1" smtClean="0"/>
                        <a:t>Richtárik</a:t>
                      </a:r>
                      <a:endParaRPr lang="en-US" sz="1100" i="0" dirty="0" smtClean="0"/>
                    </a:p>
                  </a:txBody>
                  <a:tcPr marL="4914" marR="4914" marT="49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4914" marR="4914" marT="49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-18288" y="-468"/>
            <a:ext cx="9162288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Papers </a:t>
            </a:r>
            <a:r>
              <a:rPr lang="en-US" sz="1600" b="1" dirty="0">
                <a:solidFill>
                  <a:schemeClr val="bg1"/>
                </a:solidFill>
                <a:latin typeface="Avenir Book" charset="0"/>
                <a:cs typeface="Avenir Book" charset="0"/>
              </a:rPr>
              <a:t>Co-Authored During </a:t>
            </a:r>
            <a:r>
              <a:rPr lang="en-US" sz="16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PhD (</a:t>
            </a:r>
            <a:r>
              <a:rPr lang="en-US" sz="1600" b="1" dirty="0">
                <a:solidFill>
                  <a:schemeClr val="bg1"/>
                </a:solidFill>
                <a:latin typeface="Avenir Book" charset="0"/>
                <a:cs typeface="Avenir Book" charset="0"/>
              </a:rPr>
              <a:t>Creation </a:t>
            </a:r>
            <a:r>
              <a:rPr lang="en-US" sz="16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Timeline)</a:t>
            </a:r>
            <a:endParaRPr lang="en-US" sz="1600" b="1" dirty="0">
              <a:solidFill>
                <a:schemeClr val="bg1"/>
              </a:solidFill>
              <a:latin typeface="Avenir Book" charset="0"/>
              <a:cs typeface="Avenir Book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046" y="800165"/>
            <a:ext cx="770760" cy="25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1" descr="https://burlachenkok.github.io/materials/tml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989" y="391497"/>
            <a:ext cx="406315" cy="2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191" y="1466553"/>
            <a:ext cx="698440" cy="33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8" descr="https://burlachenkok.github.io/materials/clean-logo-white-background-sm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66" y="1146939"/>
            <a:ext cx="324134" cy="26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110" y="4452811"/>
            <a:ext cx="631306" cy="27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545" y="2566821"/>
            <a:ext cx="540367" cy="25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192" y="1125469"/>
            <a:ext cx="313196" cy="31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 descr="C:\Users\burla\Downloads\International_Conference_on_Learning_Representations.sv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012" y="3766303"/>
            <a:ext cx="726061" cy="23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5" descr="C:\Users\burla\Downloads\ArXiv_logo_2022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360" y="2604612"/>
            <a:ext cx="416547" cy="18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393" y="1841730"/>
            <a:ext cx="710992" cy="31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432672" y="2562229"/>
            <a:ext cx="692688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/>
                </a:solidFill>
              </a:rPr>
              <a:t>Workshop </a:t>
            </a:r>
          </a:p>
          <a:p>
            <a:pPr algn="ctr"/>
            <a:r>
              <a:rPr lang="en-US" sz="600" b="1" dirty="0" smtClean="0">
                <a:solidFill>
                  <a:schemeClr val="bg1"/>
                </a:solidFill>
              </a:rPr>
              <a:t>FL-ICML-2023</a:t>
            </a:r>
            <a:endParaRPr lang="ru-RU" sz="6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432672" y="1861141"/>
            <a:ext cx="692688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/>
                </a:solidFill>
              </a:rPr>
              <a:t>Workshop </a:t>
            </a:r>
          </a:p>
          <a:p>
            <a:pPr algn="ctr"/>
            <a:r>
              <a:rPr lang="en-US" sz="600" b="1" dirty="0" smtClean="0">
                <a:solidFill>
                  <a:schemeClr val="bg1"/>
                </a:solidFill>
              </a:rPr>
              <a:t>FL-ICML-2023</a:t>
            </a:r>
            <a:endParaRPr lang="ru-RU" sz="600" b="1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7432672" y="1134253"/>
            <a:ext cx="692688" cy="2769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/>
                </a:solidFill>
              </a:rPr>
              <a:t>Symposium on</a:t>
            </a:r>
            <a:endParaRPr lang="en-US" sz="600" b="1" dirty="0">
              <a:solidFill>
                <a:schemeClr val="bg1"/>
              </a:solidFill>
            </a:endParaRPr>
          </a:p>
          <a:p>
            <a:pPr algn="ctr"/>
            <a:r>
              <a:rPr lang="en-US" sz="600" b="1" dirty="0" smtClean="0">
                <a:solidFill>
                  <a:schemeClr val="bg1"/>
                </a:solidFill>
              </a:rPr>
              <a:t>SIAM OP23</a:t>
            </a:r>
            <a:endParaRPr lang="ru-RU" sz="600" b="1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7433889" y="717004"/>
            <a:ext cx="69147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/>
                </a:solidFill>
              </a:rPr>
              <a:t>Symposium </a:t>
            </a:r>
            <a:r>
              <a:rPr lang="en-US" sz="600" b="1" dirty="0">
                <a:solidFill>
                  <a:schemeClr val="bg1"/>
                </a:solidFill>
              </a:rPr>
              <a:t>on </a:t>
            </a:r>
            <a:endParaRPr lang="en-US" sz="6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600" b="1" dirty="0">
                <a:solidFill>
                  <a:schemeClr val="bg1"/>
                </a:solidFill>
              </a:rPr>
              <a:t>ACM PODC </a:t>
            </a:r>
            <a:r>
              <a:rPr lang="en-US" sz="600" b="1" dirty="0" smtClean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7433889" y="3700633"/>
            <a:ext cx="691471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/>
                </a:solidFill>
              </a:rPr>
              <a:t>ML Summer School</a:t>
            </a:r>
          </a:p>
          <a:p>
            <a:pPr algn="ctr"/>
            <a:r>
              <a:rPr lang="en-US" sz="600" b="1" dirty="0" smtClean="0">
                <a:solidFill>
                  <a:schemeClr val="bg1"/>
                </a:solidFill>
              </a:rPr>
              <a:t>Okinawa 2024</a:t>
            </a:r>
            <a:endParaRPr lang="ru-RU" sz="600" b="1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435603" y="4090937"/>
            <a:ext cx="692688" cy="3357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" b="1" dirty="0" smtClean="0">
                <a:solidFill>
                  <a:schemeClr val="bg1"/>
                </a:solidFill>
              </a:rPr>
              <a:t>KAUST AI Symposium </a:t>
            </a:r>
            <a:r>
              <a:rPr lang="en-US" sz="600" b="1" dirty="0">
                <a:solidFill>
                  <a:schemeClr val="bg1"/>
                </a:solidFill>
              </a:rPr>
              <a:t>2024</a:t>
            </a:r>
            <a:endParaRPr lang="ru-RU" sz="600" b="1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7060692" y="393776"/>
            <a:ext cx="287020" cy="2719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21300" y="408416"/>
            <a:ext cx="3658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/>
              <a:t>Ch6</a:t>
            </a:r>
            <a:endParaRPr lang="ru-RU" sz="900" b="1" dirty="0"/>
          </a:p>
        </p:txBody>
      </p:sp>
      <p:sp>
        <p:nvSpPr>
          <p:cNvPr id="35" name="Овал 34"/>
          <p:cNvSpPr/>
          <p:nvPr/>
        </p:nvSpPr>
        <p:spPr>
          <a:xfrm>
            <a:off x="7064265" y="1138661"/>
            <a:ext cx="287020" cy="2719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 b="1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7024872" y="1153301"/>
            <a:ext cx="36580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900" b="1" dirty="0"/>
              <a:t>Ch2</a:t>
            </a:r>
            <a:endParaRPr lang="ru-RU" sz="800" b="1" dirty="0"/>
          </a:p>
        </p:txBody>
      </p:sp>
      <p:sp>
        <p:nvSpPr>
          <p:cNvPr id="41" name="Овал 40"/>
          <p:cNvSpPr/>
          <p:nvPr/>
        </p:nvSpPr>
        <p:spPr>
          <a:xfrm>
            <a:off x="7062758" y="2213673"/>
            <a:ext cx="287020" cy="2719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 b="1" dirty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7023366" y="2231712"/>
            <a:ext cx="3658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/>
              <a:t>Ch5</a:t>
            </a:r>
            <a:endParaRPr lang="ru-RU" sz="900" b="1" dirty="0"/>
          </a:p>
        </p:txBody>
      </p:sp>
      <p:sp>
        <p:nvSpPr>
          <p:cNvPr id="48" name="Овал 47"/>
          <p:cNvSpPr/>
          <p:nvPr/>
        </p:nvSpPr>
        <p:spPr>
          <a:xfrm>
            <a:off x="7065298" y="3350069"/>
            <a:ext cx="287020" cy="2719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 b="1" dirty="0">
              <a:solidFill>
                <a:schemeClr val="tx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7025906" y="3364709"/>
            <a:ext cx="3658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/>
              <a:t>Ch4</a:t>
            </a:r>
            <a:endParaRPr lang="ru-RU" sz="900" b="1" dirty="0"/>
          </a:p>
        </p:txBody>
      </p:sp>
      <p:sp>
        <p:nvSpPr>
          <p:cNvPr id="50" name="Овал 49"/>
          <p:cNvSpPr/>
          <p:nvPr/>
        </p:nvSpPr>
        <p:spPr>
          <a:xfrm>
            <a:off x="7064587" y="3742618"/>
            <a:ext cx="287020" cy="2719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 b="1" dirty="0">
              <a:solidFill>
                <a:schemeClr val="tx1"/>
              </a:solidFill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7025195" y="3760657"/>
            <a:ext cx="3658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/>
              <a:t>Ch3</a:t>
            </a:r>
            <a:endParaRPr lang="ru-RU" sz="900" b="1" dirty="0"/>
          </a:p>
        </p:txBody>
      </p:sp>
      <p:sp>
        <p:nvSpPr>
          <p:cNvPr id="52" name="Овал 51"/>
          <p:cNvSpPr/>
          <p:nvPr/>
        </p:nvSpPr>
        <p:spPr>
          <a:xfrm>
            <a:off x="7066331" y="4126994"/>
            <a:ext cx="287020" cy="2719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 b="1" dirty="0">
              <a:solidFill>
                <a:schemeClr val="tx1"/>
              </a:solidFill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7026939" y="4141634"/>
            <a:ext cx="3658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/>
              <a:t>Ch7</a:t>
            </a:r>
            <a:endParaRPr lang="ru-RU" sz="800" b="1" dirty="0"/>
          </a:p>
        </p:txBody>
      </p:sp>
      <p:sp>
        <p:nvSpPr>
          <p:cNvPr id="54" name="Овал 53"/>
          <p:cNvSpPr/>
          <p:nvPr/>
        </p:nvSpPr>
        <p:spPr>
          <a:xfrm>
            <a:off x="7069108" y="4808658"/>
            <a:ext cx="287020" cy="2719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 b="1" dirty="0">
              <a:solidFill>
                <a:schemeClr val="tx1"/>
              </a:solidFill>
            </a:endParaRPr>
          </a:p>
        </p:txBody>
      </p:sp>
      <p:sp>
        <p:nvSpPr>
          <p:cNvPr id="55" name="Прямоугольник 54"/>
          <p:cNvSpPr/>
          <p:nvPr/>
        </p:nvSpPr>
        <p:spPr>
          <a:xfrm>
            <a:off x="7029716" y="4830096"/>
            <a:ext cx="3658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/>
              <a:t>Ch8</a:t>
            </a:r>
            <a:endParaRPr lang="ru-RU" sz="900" b="1" dirty="0"/>
          </a:p>
        </p:txBody>
      </p:sp>
      <p:pic>
        <p:nvPicPr>
          <p:cNvPr id="59" name="Picture 8" descr="https://burlachenkok.github.io/materials/clean-logo-white-background-sm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67" y="3355841"/>
            <a:ext cx="324134" cy="26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93" y="3330972"/>
            <a:ext cx="313196" cy="31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8635294" y="2990355"/>
            <a:ext cx="448508" cy="1843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604328" y="2955165"/>
            <a:ext cx="5373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" dirty="0">
                <a:latin typeface="Bernard MT Condensed" pitchFamily="18" charset="0"/>
              </a:rPr>
              <a:t>Preparing </a:t>
            </a:r>
            <a:r>
              <a:rPr lang="en-US" sz="500" dirty="0" smtClean="0">
                <a:latin typeface="Bernard MT Condensed" pitchFamily="18" charset="0"/>
              </a:rPr>
              <a:t>for </a:t>
            </a:r>
          </a:p>
          <a:p>
            <a:pPr algn="ctr"/>
            <a:r>
              <a:rPr lang="en-US" sz="500" dirty="0" smtClean="0">
                <a:latin typeface="Bernard MT Condensed" pitchFamily="18" charset="0"/>
              </a:rPr>
              <a:t>Resubmission </a:t>
            </a:r>
            <a:endParaRPr lang="en-US" sz="500" dirty="0">
              <a:latin typeface="Bernard MT Condensed" pitchFamily="18" charset="0"/>
            </a:endParaRPr>
          </a:p>
        </p:txBody>
      </p:sp>
      <p:pic>
        <p:nvPicPr>
          <p:cNvPr id="61" name="Picture 5" descr="C:\Users\burla\Downloads\ArXiv_logo_2022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222" y="3002432"/>
            <a:ext cx="416547" cy="18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569" y="4122778"/>
            <a:ext cx="540367" cy="25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5" descr="C:\Users\burla\Downloads\ArXiv_logo_2022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781" y="4160569"/>
            <a:ext cx="416547" cy="18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569" y="4799828"/>
            <a:ext cx="540367" cy="255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5" descr="C:\Users\burla\Downloads\ArXiv_logo_2022.sv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781" y="4837619"/>
            <a:ext cx="416547" cy="18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1" descr="https://burlachenkok.github.io/materials/tml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522" y="2211129"/>
            <a:ext cx="406315" cy="2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Прямоугольник 56"/>
          <p:cNvSpPr/>
          <p:nvPr/>
        </p:nvSpPr>
        <p:spPr>
          <a:xfrm>
            <a:off x="8712953" y="-1216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#3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оугольник 49"/>
          <p:cNvSpPr/>
          <p:nvPr/>
        </p:nvSpPr>
        <p:spPr>
          <a:xfrm>
            <a:off x="119739" y="3748636"/>
            <a:ext cx="2435432" cy="57727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487379" y="3748636"/>
            <a:ext cx="3565716" cy="57727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Reloaded (Approach 1)</a:t>
            </a:r>
          </a:p>
        </p:txBody>
      </p:sp>
      <p:sp>
        <p:nvSpPr>
          <p:cNvPr id="85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0146" y="968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#19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697352" y="877808"/>
            <a:ext cx="1046310" cy="89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700425" y="2028560"/>
            <a:ext cx="1219975" cy="105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\documentclass{article}&#10;\usepackage{amsmath}&#10;\pagestyle{empty}&#10;\begin{document}&#10;&#10;$n$ clients with $f_i(x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7" y="3377459"/>
            <a:ext cx="2325567" cy="280675"/>
          </a:xfrm>
          <a:prstGeom prst="rect">
            <a:avLst/>
          </a:prstGeom>
        </p:spPr>
      </p:pic>
      <p:pic>
        <p:nvPicPr>
          <p:cNvPr id="21" name="Рисунок 20" descr="\documentclass{article}&#10;\usepackage{amsmath}&#10;\pagestyle{empty}&#10;\begin{document}&#10;&#10;$f(x):=\frac{1}{n}\sum_{i=1}^{n} f_i(x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0" y="3872352"/>
            <a:ext cx="2290286" cy="306286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4177293" y="872328"/>
            <a:ext cx="590615" cy="507260"/>
          </a:xfrm>
          <a:prstGeom prst="rect">
            <a:avLst/>
          </a:prstGeom>
          <a:noFill/>
          <a:ln>
            <a:noFill/>
          </a:ln>
          <a:effectLst>
            <a:glow rad="228600">
              <a:srgbClr val="64F1F8">
                <a:alpha val="40000"/>
              </a:srgbClr>
            </a:glow>
          </a:effec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4204138" y="1586129"/>
            <a:ext cx="536923" cy="461145"/>
          </a:xfrm>
          <a:prstGeom prst="rect">
            <a:avLst/>
          </a:prstGeom>
          <a:noFill/>
          <a:ln>
            <a:noFill/>
          </a:ln>
          <a:effectLst>
            <a:glow rad="228600">
              <a:srgbClr val="64F1F8">
                <a:alpha val="40000"/>
              </a:srgbClr>
            </a:glow>
          </a:effectLst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3961691" y="2532584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3925517" y="2748644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4292210" y="2478651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4287031" y="2748644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4606792" y="2517445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4690703" y="2700121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cxnSp>
        <p:nvCxnSpPr>
          <p:cNvPr id="4" name="Прямая со стрелкой 3"/>
          <p:cNvCxnSpPr>
            <a:stCxn id="37" idx="3"/>
          </p:cNvCxnSpPr>
          <p:nvPr/>
        </p:nvCxnSpPr>
        <p:spPr>
          <a:xfrm flipV="1">
            <a:off x="1743662" y="1047804"/>
            <a:ext cx="2277992" cy="279326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37" idx="3"/>
          </p:cNvCxnSpPr>
          <p:nvPr/>
        </p:nvCxnSpPr>
        <p:spPr>
          <a:xfrm>
            <a:off x="1743662" y="1327130"/>
            <a:ext cx="2249218" cy="538404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V="1">
            <a:off x="1615440" y="2517446"/>
            <a:ext cx="2406214" cy="15138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>
            <a:endCxn id="26" idx="1"/>
          </p:cNvCxnSpPr>
          <p:nvPr/>
        </p:nvCxnSpPr>
        <p:spPr>
          <a:xfrm>
            <a:off x="1615440" y="2532584"/>
            <a:ext cx="2310077" cy="383598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5400000">
            <a:off x="3148631" y="1342685"/>
            <a:ext cx="817730" cy="444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  <a:r>
              <a:rPr lang="en-US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 </a:t>
            </a:r>
            <a:r>
              <a:rPr lang="ru-RU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  <a:r>
              <a:rPr lang="en-US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 </a:t>
            </a:r>
            <a:r>
              <a:rPr lang="ru-RU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  <a:endParaRPr lang="ru-RU" sz="2400" b="1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5" name="Рисунок 34" descr="\documentclass{article}&#10;\usepackage{amsmath}&#10;\pagestyle{empty}&#10;\begin{document}&#10;&#10;$\widehat{f}(x):=\frac{1}{N}\sum_{i=1}^{n}\sum_{i=1}^{N_i} \widehat{f_{ij}}(x)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71" y="3842106"/>
            <a:ext cx="3396985" cy="387393"/>
          </a:xfrm>
          <a:prstGeom prst="rect">
            <a:avLst/>
          </a:prstGeom>
        </p:spPr>
      </p:pic>
      <p:pic>
        <p:nvPicPr>
          <p:cNvPr id="36" name="Рисунок 35" descr="\documentclass{article}&#10;\usepackage{amsmath}&#10;\pagestyle{empty}&#10;\begin{document}&#10;&#10;$\widehat{f_{ij}}(x)=\frac{N}{nN_i}f_i(x)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27" y="1434054"/>
            <a:ext cx="3099470" cy="608401"/>
          </a:xfrm>
          <a:prstGeom prst="rect">
            <a:avLst/>
          </a:prstGeom>
          <a:effectLst>
            <a:glow rad="381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3" name="TextBox 52"/>
          <p:cNvSpPr txBox="1"/>
          <p:nvPr/>
        </p:nvSpPr>
        <p:spPr>
          <a:xfrm rot="5400000">
            <a:off x="3150294" y="2670942"/>
            <a:ext cx="817730" cy="44475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24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...</a:t>
            </a:r>
            <a:endParaRPr lang="ru-RU" sz="2400" b="1" i="0" u="none" strike="noStrike" kern="1200" cap="none" dirty="0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6" name="Рисунок 5" descr="\documentclass{article}&#10;\usepackage{amsmath}&#10;\pagestyle{empty}&#10;\begin{document}&#10;&#10;$\implies L_{ij}=\frac{N}{nN_i}L_i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082" y="2231406"/>
            <a:ext cx="3041203" cy="545130"/>
          </a:xfrm>
          <a:prstGeom prst="rect">
            <a:avLst/>
          </a:prstGeom>
        </p:spPr>
      </p:pic>
      <p:sp>
        <p:nvSpPr>
          <p:cNvPr id="42" name="Овал 41"/>
          <p:cNvSpPr/>
          <p:nvPr/>
        </p:nvSpPr>
        <p:spPr>
          <a:xfrm>
            <a:off x="8656229" y="46867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8815399" y="46803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8973070" y="468369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2776070" y="4263385"/>
            <a:ext cx="2580763" cy="0"/>
          </a:xfrm>
          <a:prstGeom prst="straightConnector1">
            <a:avLst/>
          </a:prstGeom>
          <a:ln w="50800" cmpd="dbl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 descr="\documentclass{article}&#10;\usepackage{amsmath}&#10;\pagestyle{empty}&#10;\begin{document}&#10;&#10;Client $i$ cloned $N_i$ times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41" y="3397837"/>
            <a:ext cx="2653063" cy="219434"/>
          </a:xfrm>
          <a:prstGeom prst="rect">
            <a:avLst/>
          </a:prstGeom>
        </p:spPr>
      </p:pic>
      <p:pic>
        <p:nvPicPr>
          <p:cNvPr id="52" name="Рисунок 51" descr="\documentclass{article}&#10;\usepackage{amsmath}&#10;\pagestyle{empty}&#10;\begin{document}&#10;&#10;$N:=\sum_{i=1}^{n} N_i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17" y="3748636"/>
            <a:ext cx="1697981" cy="311772"/>
          </a:xfrm>
          <a:prstGeom prst="rect">
            <a:avLst/>
          </a:prstGeom>
        </p:spPr>
      </p:pic>
      <p:pic>
        <p:nvPicPr>
          <p:cNvPr id="51" name="Picture 2 1" descr="C:\Users\burla\Downloads\image (1)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519" y="4726476"/>
            <a:ext cx="3614535" cy="4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88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/>
          <p:cNvSpPr/>
          <p:nvPr/>
        </p:nvSpPr>
        <p:spPr>
          <a:xfrm>
            <a:off x="2831960" y="733368"/>
            <a:ext cx="4795659" cy="634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5267787" y="2475900"/>
            <a:ext cx="3675723" cy="471094"/>
          </a:xfrm>
          <a:prstGeom prst="rect">
            <a:avLst/>
          </a:prstGeom>
          <a:solidFill>
            <a:srgbClr val="F4A5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Reloaded (Approach 1)</a:t>
            </a:r>
          </a:p>
        </p:txBody>
      </p:sp>
      <p:sp>
        <p:nvSpPr>
          <p:cNvPr id="85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0146" y="968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#20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69874" y="1047921"/>
            <a:ext cx="590615" cy="507260"/>
          </a:xfrm>
          <a:prstGeom prst="rect">
            <a:avLst/>
          </a:prstGeom>
          <a:noFill/>
          <a:ln>
            <a:noFill/>
          </a:ln>
          <a:effectLst>
            <a:glow rad="228600">
              <a:srgbClr val="64F1F8">
                <a:alpha val="40000"/>
              </a:srgbClr>
            </a:glow>
          </a:effectLst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96719" y="1761722"/>
            <a:ext cx="536923" cy="461145"/>
          </a:xfrm>
          <a:prstGeom prst="rect">
            <a:avLst/>
          </a:prstGeom>
          <a:noFill/>
          <a:ln>
            <a:noFill/>
          </a:ln>
          <a:effectLst>
            <a:glow rad="228600">
              <a:srgbClr val="64F1F8">
                <a:alpha val="40000"/>
              </a:srgbClr>
            </a:glow>
          </a:effectLst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54272" y="2563397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8098" y="2779457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84791" y="2509464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79612" y="2779457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99373" y="2548258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83284" y="2730934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5" name="Рисунок 4" descr="\documentclass{article}&#10;\usepackage{amsmath}&#10;\pagestyle{empty}&#10;\begin{document}&#10;&#10;Each client $i$ cloned $N_i$ times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84" y="2607557"/>
            <a:ext cx="3216896" cy="216365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$\widehat{f}(x):=\frac{1}{N}\sum_{i=1}^{n}\sum_{i=1}^{N_i} \widehat{f_{ij}}(x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84" y="774757"/>
            <a:ext cx="4521387" cy="515620"/>
          </a:xfrm>
          <a:prstGeom prst="rect">
            <a:avLst/>
          </a:prstGeom>
        </p:spPr>
      </p:pic>
      <p:sp>
        <p:nvSpPr>
          <p:cNvPr id="64" name="Прямоугольник 63"/>
          <p:cNvSpPr/>
          <p:nvPr/>
        </p:nvSpPr>
        <p:spPr>
          <a:xfrm>
            <a:off x="3090409" y="2487094"/>
            <a:ext cx="2004879" cy="478593"/>
          </a:xfrm>
          <a:prstGeom prst="rect">
            <a:avLst/>
          </a:prstGeom>
          <a:solidFill>
            <a:srgbClr val="F4A5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 descr="\documentclass{article}&#10;\usepackage{amsmath}&#10;\pagestyle{empty}&#10;\begin{document}&#10;&#10;$N:=\sum_{i=1}^{n} N_i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39" y="2589276"/>
            <a:ext cx="1543619" cy="283429"/>
          </a:xfrm>
          <a:prstGeom prst="rect">
            <a:avLst/>
          </a:prstGeom>
        </p:spPr>
      </p:pic>
      <p:cxnSp>
        <p:nvCxnSpPr>
          <p:cNvPr id="13" name="Прямая со стрелкой 12"/>
          <p:cNvCxnSpPr/>
          <p:nvPr/>
        </p:nvCxnSpPr>
        <p:spPr>
          <a:xfrm flipV="1">
            <a:off x="6176010" y="952502"/>
            <a:ext cx="0" cy="152339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 стрелкой 66"/>
          <p:cNvCxnSpPr/>
          <p:nvPr/>
        </p:nvCxnSpPr>
        <p:spPr>
          <a:xfrm flipV="1">
            <a:off x="6804660" y="1298245"/>
            <a:ext cx="0" cy="32863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Овал 30"/>
          <p:cNvSpPr/>
          <p:nvPr/>
        </p:nvSpPr>
        <p:spPr>
          <a:xfrm>
            <a:off x="8815399" y="482770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8973070" y="48310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 стрелкой 41"/>
          <p:cNvCxnSpPr/>
          <p:nvPr/>
        </p:nvCxnSpPr>
        <p:spPr>
          <a:xfrm flipV="1">
            <a:off x="4451780" y="1358034"/>
            <a:ext cx="0" cy="113454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64"/>
          <p:cNvSpPr/>
          <p:nvPr/>
        </p:nvSpPr>
        <p:spPr>
          <a:xfrm>
            <a:off x="5054763" y="1636573"/>
            <a:ext cx="3902786" cy="475508"/>
          </a:xfrm>
          <a:prstGeom prst="rect">
            <a:avLst/>
          </a:prstGeom>
          <a:solidFill>
            <a:srgbClr val="F4A5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\documentclass{article}&#10;\usepackage{amsmath}&#10;\pagestyle{empty}&#10;\begin{document}&#10;&#10;$\widehat{f_{ij}}(x)=\frac{N}{nN_i}f_i(x), L_{ij}=\frac{N}{nN_i}L_i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013" y="1677657"/>
            <a:ext cx="3415403" cy="378232"/>
          </a:xfrm>
          <a:prstGeom prst="rect">
            <a:avLst/>
          </a:prstGeom>
        </p:spPr>
      </p:pic>
      <p:pic>
        <p:nvPicPr>
          <p:cNvPr id="33" name="Picture 2 1" descr="C:\Users\burla\Downloads\image (1)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519" y="4726476"/>
            <a:ext cx="3614535" cy="4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30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Прямоугольник 73"/>
          <p:cNvSpPr/>
          <p:nvPr/>
        </p:nvSpPr>
        <p:spPr>
          <a:xfrm>
            <a:off x="1561470" y="3723582"/>
            <a:ext cx="7453264" cy="5093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1576307" y="2222220"/>
            <a:ext cx="7442933" cy="575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Reloaded (Approach 1)</a:t>
            </a:r>
          </a:p>
        </p:txBody>
      </p:sp>
      <p:sp>
        <p:nvSpPr>
          <p:cNvPr id="85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0146" y="968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#20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369874" y="1047921"/>
            <a:ext cx="590615" cy="507260"/>
          </a:xfrm>
          <a:prstGeom prst="rect">
            <a:avLst/>
          </a:prstGeom>
          <a:noFill/>
          <a:ln>
            <a:noFill/>
          </a:ln>
          <a:effectLst>
            <a:glow rad="228600">
              <a:srgbClr val="64F1F8">
                <a:alpha val="40000"/>
              </a:srgbClr>
            </a:glow>
          </a:effectLst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396719" y="1761722"/>
            <a:ext cx="536923" cy="461145"/>
          </a:xfrm>
          <a:prstGeom prst="rect">
            <a:avLst/>
          </a:prstGeom>
          <a:noFill/>
          <a:ln>
            <a:noFill/>
          </a:ln>
          <a:effectLst>
            <a:glow rad="228600">
              <a:srgbClr val="64F1F8">
                <a:alpha val="40000"/>
              </a:srgbClr>
            </a:glow>
          </a:effectLst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54272" y="2563397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18098" y="2779457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484791" y="2509464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61" name="Рисунок 60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479612" y="2779457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62" name="Рисунок 61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799373" y="2548258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63" name="Рисунок 62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883284" y="2730934"/>
            <a:ext cx="388722" cy="335075"/>
          </a:xfrm>
          <a:prstGeom prst="rect">
            <a:avLst/>
          </a:prstGeom>
          <a:noFill/>
          <a:ln>
            <a:noFill/>
          </a:ln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24" name="Рисунок 23" descr="\documentclass{article}&#10;\usepackage{amsmath}&#10;\pagestyle{empty}&#10;\begin{document}&#10;&#10;$M(N_1, \dots, N_n) := \sqrt{\frac{1}{N}\sum_{i=1}^{N}\sum_{j=1}^{N_i}L_{ij}^2}=\frac{1}{n}\sqrt{\sum_{i=1}^{n} \frac{L_i^2}{N_i/N}}$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86" y="2275465"/>
            <a:ext cx="6924343" cy="506210"/>
          </a:xfrm>
          <a:prstGeom prst="rect">
            <a:avLst/>
          </a:prstGeom>
        </p:spPr>
      </p:pic>
      <p:sp>
        <p:nvSpPr>
          <p:cNvPr id="35" name="Овал 34"/>
          <p:cNvSpPr/>
          <p:nvPr/>
        </p:nvSpPr>
        <p:spPr>
          <a:xfrm>
            <a:off x="8815399" y="48277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8973070" y="483101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 74"/>
          <p:cNvSpPr/>
          <p:nvPr/>
        </p:nvSpPr>
        <p:spPr>
          <a:xfrm>
            <a:off x="7257655" y="2952019"/>
            <a:ext cx="959065" cy="6126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 descr="\documentclass{article}&#10;\usepackage{amsmath}&#10;\usepackage{amssymb}&#10;\pagestyle{empty}&#10;\begin{document}&#10;&#10;$$\min_{N_i \in \mathbb{R}, N_i &gt; 0, \sum_{i=1}^{n} N_i/N = 1}M(N_1, \dots, N_n) = \frac{\sum_{i=1}^{n}L_i}{n}$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048" y="2971191"/>
            <a:ext cx="5442819" cy="632220"/>
          </a:xfrm>
          <a:prstGeom prst="rect">
            <a:avLst/>
          </a:prstGeom>
        </p:spPr>
      </p:pic>
      <p:sp>
        <p:nvSpPr>
          <p:cNvPr id="76" name="Прямоугольник 75"/>
          <p:cNvSpPr/>
          <p:nvPr/>
        </p:nvSpPr>
        <p:spPr>
          <a:xfrm>
            <a:off x="1584049" y="3741395"/>
            <a:ext cx="959065" cy="4603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7071175" y="3751555"/>
            <a:ext cx="1392106" cy="4603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\documentclass{article}&#10;\usepackage{amsmath}&#10;\usepackage{amssymb}&#10;\pagestyle{empty}&#10;\begin{document}&#10;&#10;$\frac{\sum_{i=1}^{n}L_i}{n} \le M( \lceil L_1/L_{\rm AM} \rceil,\dots, \lceil L_n/L_{\rm AM} \rceil )) \le (\frac{1}{n} \sum_{i=1}^{n}L_i) \sqrt{2}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20" y="3780095"/>
            <a:ext cx="7267650" cy="405898"/>
          </a:xfrm>
          <a:prstGeom prst="rect">
            <a:avLst/>
          </a:prstGeom>
        </p:spPr>
      </p:pic>
      <p:sp>
        <p:nvSpPr>
          <p:cNvPr id="39" name="Прямоугольник 38"/>
          <p:cNvSpPr/>
          <p:nvPr/>
        </p:nvSpPr>
        <p:spPr>
          <a:xfrm>
            <a:off x="2831960" y="733368"/>
            <a:ext cx="4795659" cy="63499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" name="Рисунок 39" descr="\documentclass{article}&#10;\usepackage{amsmath}&#10;\pagestyle{empty}&#10;\begin{document}&#10;&#10;$\widehat{f}(x):=\frac{1}{N}\sum_{i=1}^{n}\sum_{i=1}^{N_i} \widehat{f_{ij}}(x)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84" y="774757"/>
            <a:ext cx="4521387" cy="515620"/>
          </a:xfrm>
          <a:prstGeom prst="rect">
            <a:avLst/>
          </a:prstGeom>
        </p:spPr>
      </p:pic>
      <p:cxnSp>
        <p:nvCxnSpPr>
          <p:cNvPr id="42" name="Прямая со стрелкой 41"/>
          <p:cNvCxnSpPr/>
          <p:nvPr/>
        </p:nvCxnSpPr>
        <p:spPr>
          <a:xfrm flipV="1">
            <a:off x="6804660" y="1263653"/>
            <a:ext cx="0" cy="29876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6253810" y="1567993"/>
            <a:ext cx="1504693" cy="475508"/>
          </a:xfrm>
          <a:prstGeom prst="rect">
            <a:avLst/>
          </a:prstGeom>
          <a:solidFill>
            <a:srgbClr val="F4A5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 descr="\documentclass{article}&#10;\usepackage{amsmath}&#10;\pagestyle{empty}&#10;\begin{document}&#10;&#10;$L_{ij}=\frac{N}{nN_i}L_i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54" y="1628127"/>
            <a:ext cx="1344073" cy="337300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$N_1^\star, \dots, N_n^\star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086" y="4619450"/>
            <a:ext cx="1637068" cy="325359"/>
          </a:xfrm>
          <a:prstGeom prst="rect">
            <a:avLst/>
          </a:prstGeom>
        </p:spPr>
      </p:pic>
      <p:cxnSp>
        <p:nvCxnSpPr>
          <p:cNvPr id="38" name="Прямая со стрелкой 37"/>
          <p:cNvCxnSpPr/>
          <p:nvPr/>
        </p:nvCxnSpPr>
        <p:spPr>
          <a:xfrm flipH="1" flipV="1">
            <a:off x="3870960" y="4201710"/>
            <a:ext cx="353060" cy="32996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 flipV="1">
            <a:off x="5395392" y="4222030"/>
            <a:ext cx="323590" cy="32996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13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Прямоугольник 50"/>
          <p:cNvSpPr/>
          <p:nvPr/>
        </p:nvSpPr>
        <p:spPr>
          <a:xfrm>
            <a:off x="2312423" y="654603"/>
            <a:ext cx="1131304" cy="359571"/>
          </a:xfrm>
          <a:prstGeom prst="rect">
            <a:avLst/>
          </a:prstGeom>
          <a:solidFill>
            <a:srgbClr val="FFFF85"/>
          </a:solidFill>
        </p:spPr>
        <p:txBody>
          <a:bodyPr wrap="square">
            <a:spAutoFit/>
          </a:bodyPr>
          <a:lstStyle/>
          <a:p>
            <a:endParaRPr lang="en-US" sz="1200" dirty="0" smtClean="0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Reloaded (Approach </a:t>
            </a:r>
            <a:r>
              <a:rPr lang="en-US" sz="2400" b="1" dirty="0" smtClean="0">
                <a:solidFill>
                  <a:schemeClr val="bg1"/>
                </a:solidFill>
              </a:rPr>
              <a:t>2)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5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4359" y="968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#21</a:t>
            </a:r>
            <a:endParaRPr lang="en-US" sz="20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194359" y="595323"/>
                <a:ext cx="7063857" cy="737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/>
                  <a:t>Good:</a:t>
                </a:r>
                <a:r>
                  <a:rPr lang="en-US" sz="2000" dirty="0" smtClean="0"/>
                  <a:t> We reduced  QM to AM (</a:t>
                </a:r>
                <a:r>
                  <a:rPr lang="en-US" sz="2000" dirty="0"/>
                  <a:t>up to the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 smtClean="0"/>
                  <a:t>)</a:t>
                </a:r>
              </a:p>
              <a:p>
                <a:r>
                  <a:rPr lang="en-US" sz="2000" b="1" dirty="0" smtClean="0"/>
                  <a:t>Bad: </a:t>
                </a:r>
                <a:r>
                  <a:rPr lang="en-US" sz="2000" dirty="0" smtClean="0"/>
                  <a:t>We need to increase number of workers</a:t>
                </a:r>
                <a:r>
                  <a:rPr lang="ru-RU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→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</a:rPr>
                      <m:t>,</m:t>
                    </m:r>
                    <m:r>
                      <a:rPr lang="en-US" sz="2000" b="0" i="1" smtClean="0">
                        <a:latin typeface="Cambria Math"/>
                      </a:rPr>
                      <m:t>𝑛</m:t>
                    </m:r>
                    <m:r>
                      <a:rPr lang="en-US" sz="2000" b="0" i="1" smtClean="0">
                        <a:latin typeface="Cambria Math"/>
                      </a:rPr>
                      <m:t>≤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</a:rPr>
                      <m:t>≤2</m:t>
                    </m:r>
                    <m:r>
                      <a:rPr lang="en-US" sz="2000" b="0" i="1" smtClean="0">
                        <a:latin typeface="Cambria Math"/>
                      </a:rPr>
                      <m:t>𝑛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59" y="595323"/>
                <a:ext cx="7063857" cy="737894"/>
              </a:xfrm>
              <a:prstGeom prst="rect">
                <a:avLst/>
              </a:prstGeom>
              <a:blipFill rotWithShape="1">
                <a:blip r:embed="rId4"/>
                <a:stretch>
                  <a:fillRect l="-949" b="-140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Овал 26"/>
          <p:cNvSpPr/>
          <p:nvPr/>
        </p:nvSpPr>
        <p:spPr>
          <a:xfrm>
            <a:off x="8656229" y="4712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8815399" y="4705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8973070" y="4709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8503829" y="47121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625059" y="4552950"/>
            <a:ext cx="1282967" cy="590550"/>
          </a:xfrm>
          <a:prstGeom prst="rect">
            <a:avLst/>
          </a:prstGeom>
          <a:solidFill>
            <a:srgbClr val="121216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EF21-W</a:t>
            </a:r>
            <a:endParaRPr lang="ru-RU" b="1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3065119" y="1456651"/>
            <a:ext cx="924365" cy="770772"/>
          </a:xfrm>
          <a:prstGeom prst="rect">
            <a:avLst/>
          </a:prstGeom>
          <a:solidFill>
            <a:srgbClr val="FFFF85"/>
          </a:solidFill>
        </p:spPr>
        <p:txBody>
          <a:bodyPr wrap="square">
            <a:spAutoFit/>
          </a:bodyPr>
          <a:lstStyle/>
          <a:p>
            <a:endParaRPr lang="en-US" sz="1200" dirty="0" smtClean="0"/>
          </a:p>
        </p:txBody>
      </p:sp>
      <p:pic>
        <p:nvPicPr>
          <p:cNvPr id="3" name="Рисунок 2" descr="\documentclass{article}&#10;\usepackage{amsmath}&#10;\pagestyle{empty}&#10;\begin{document}&#10;&#10;$$&#10;\gamma \approx \left( L + {\frac{1}{n} \sum_{i=1}^{n} L_i } \times \sqrt{\frac{\beta(\alpha)}{\theta(\alpha)}} \right)^{-1} \quad N \ge n&#10;$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4" y="1388348"/>
            <a:ext cx="4332052" cy="7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4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Reloaded (Approach 2)</a:t>
            </a:r>
          </a:p>
        </p:txBody>
      </p:sp>
      <p:sp>
        <p:nvSpPr>
          <p:cNvPr id="85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4359" y="968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#21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7219" y="2075104"/>
            <a:ext cx="8863559" cy="9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Assumptions: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B1. </a:t>
            </a:r>
            <a:r>
              <a:rPr lang="en-US" dirty="0"/>
              <a:t>Initial </a:t>
            </a:r>
            <a:r>
              <a:rPr lang="en-US" dirty="0" smtClean="0"/>
              <a:t>shifts​ </a:t>
            </a:r>
            <a:r>
              <a:rPr lang="en-US" dirty="0"/>
              <a:t>for all clones are </a:t>
            </a:r>
            <a:r>
              <a:rPr lang="en-US" dirty="0" smtClean="0"/>
              <a:t>identical</a:t>
            </a:r>
            <a:r>
              <a:rPr lang="en-US" dirty="0"/>
              <a:t> </a:t>
            </a:r>
            <a:r>
              <a:rPr lang="en-US" dirty="0" smtClean="0"/>
              <a:t>               B2. </a:t>
            </a:r>
            <a:r>
              <a:rPr lang="en-US" dirty="0"/>
              <a:t>The compressors are </a:t>
            </a:r>
            <a:r>
              <a:rPr lang="en-US" dirty="0" smtClean="0"/>
              <a:t>deterministic</a:t>
            </a:r>
            <a:endParaRPr lang="en-US" dirty="0"/>
          </a:p>
          <a:p>
            <a:pPr algn="ctr"/>
            <a:r>
              <a:rPr lang="en-US" b="1" dirty="0"/>
              <a:t>⇒</a:t>
            </a:r>
            <a:r>
              <a:rPr lang="en-US" dirty="0"/>
              <a:t> Under these assumptions, the cloning mechanism can be reformulated as a new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EF21-W</a:t>
            </a:r>
            <a:endParaRPr lang="en-US" i="1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656229" y="47121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8815399" y="4705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8973070" y="4709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2312423" y="654603"/>
            <a:ext cx="1131304" cy="359571"/>
          </a:xfrm>
          <a:prstGeom prst="rect">
            <a:avLst/>
          </a:prstGeom>
          <a:solidFill>
            <a:srgbClr val="FFFF85"/>
          </a:solidFill>
        </p:spPr>
        <p:txBody>
          <a:bodyPr wrap="square">
            <a:spAutoFit/>
          </a:bodyPr>
          <a:lstStyle/>
          <a:p>
            <a:endParaRPr lang="en-US" sz="1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194359" y="595323"/>
                <a:ext cx="7063857" cy="737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/>
                  <a:t>Good:</a:t>
                </a:r>
                <a:r>
                  <a:rPr lang="en-US" sz="2000" dirty="0" smtClean="0"/>
                  <a:t> We reduced  QM to AM </a:t>
                </a:r>
                <a:r>
                  <a:rPr lang="en-US" sz="2000" dirty="0"/>
                  <a:t>(up to the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 smtClean="0"/>
                  <a:t>)</a:t>
                </a:r>
                <a:endParaRPr lang="ru-RU" sz="2000" dirty="0" smtClean="0"/>
              </a:p>
              <a:p>
                <a:r>
                  <a:rPr lang="en-US" sz="2000" b="1" dirty="0"/>
                  <a:t>Bad: </a:t>
                </a:r>
                <a:r>
                  <a:rPr lang="en-US" sz="2000" dirty="0"/>
                  <a:t>We need to increase number of workers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→</m:t>
                    </m:r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</a:rPr>
                      <m:t>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</a:rPr>
                      <m:t>≤2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59" y="595323"/>
                <a:ext cx="7063857" cy="737894"/>
              </a:xfrm>
              <a:prstGeom prst="rect">
                <a:avLst/>
              </a:prstGeom>
              <a:blipFill rotWithShape="1">
                <a:blip r:embed="rId4"/>
                <a:stretch>
                  <a:fillRect l="-949" b="-140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Овал 28"/>
          <p:cNvSpPr/>
          <p:nvPr/>
        </p:nvSpPr>
        <p:spPr>
          <a:xfrm>
            <a:off x="8503829" y="4712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3065119" y="1456651"/>
            <a:ext cx="924365" cy="770772"/>
          </a:xfrm>
          <a:prstGeom prst="rect">
            <a:avLst/>
          </a:prstGeom>
          <a:solidFill>
            <a:srgbClr val="FFFF85"/>
          </a:solidFill>
        </p:spPr>
        <p:txBody>
          <a:bodyPr wrap="square">
            <a:spAutoFit/>
          </a:bodyPr>
          <a:lstStyle/>
          <a:p>
            <a:endParaRPr lang="en-US" sz="1200" dirty="0" smtClean="0"/>
          </a:p>
        </p:txBody>
      </p:sp>
      <p:pic>
        <p:nvPicPr>
          <p:cNvPr id="31" name="Рисунок 30" descr="\documentclass{article}&#10;\usepackage{amsmath}&#10;\pagestyle{empty}&#10;\begin{document}&#10;&#10;$$&#10;\gamma \approx \left( L + {\frac{1}{n} \sum_{i=1}^{n} L_i } \times \sqrt{\frac{\beta(\alpha)}{\theta(\alpha)}} \right)^{-1} \quad N \ge n&#10;$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4" y="1388348"/>
            <a:ext cx="4332052" cy="785835"/>
          </a:xfrm>
          <a:prstGeom prst="rect">
            <a:avLst/>
          </a:prstGeom>
        </p:spPr>
      </p:pic>
      <p:sp>
        <p:nvSpPr>
          <p:cNvPr id="32" name="Прямоугольник 31"/>
          <p:cNvSpPr/>
          <p:nvPr/>
        </p:nvSpPr>
        <p:spPr>
          <a:xfrm>
            <a:off x="3625059" y="4552950"/>
            <a:ext cx="1282967" cy="590550"/>
          </a:xfrm>
          <a:prstGeom prst="rect">
            <a:avLst/>
          </a:prstGeom>
          <a:solidFill>
            <a:srgbClr val="121216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EF21-W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7324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Прямоугольник 68"/>
          <p:cNvSpPr/>
          <p:nvPr/>
        </p:nvSpPr>
        <p:spPr>
          <a:xfrm>
            <a:off x="5904813" y="3101692"/>
            <a:ext cx="3183308" cy="1179309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Reloaded (Approach 2)</a:t>
            </a:r>
          </a:p>
        </p:txBody>
      </p:sp>
      <p:sp>
        <p:nvSpPr>
          <p:cNvPr id="85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4359" y="968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#21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7219" y="2075104"/>
            <a:ext cx="8863559" cy="9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Assumptions: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B1. Initial shifts​ </a:t>
            </a:r>
            <a:r>
              <a:rPr lang="en-US" dirty="0"/>
              <a:t>for all clones are </a:t>
            </a:r>
            <a:r>
              <a:rPr lang="en-US" dirty="0" smtClean="0"/>
              <a:t>identical</a:t>
            </a:r>
            <a:r>
              <a:rPr lang="en-US" dirty="0"/>
              <a:t> </a:t>
            </a:r>
            <a:r>
              <a:rPr lang="en-US" dirty="0" smtClean="0"/>
              <a:t>               B2. </a:t>
            </a:r>
            <a:r>
              <a:rPr lang="en-US" dirty="0"/>
              <a:t>The compressors are </a:t>
            </a:r>
            <a:r>
              <a:rPr lang="en-US" dirty="0" smtClean="0"/>
              <a:t>deterministic</a:t>
            </a:r>
            <a:endParaRPr lang="en-US" dirty="0"/>
          </a:p>
          <a:p>
            <a:pPr algn="ctr"/>
            <a:r>
              <a:rPr lang="en-US" b="1" dirty="0"/>
              <a:t>⇒</a:t>
            </a:r>
            <a:r>
              <a:rPr lang="en-US" dirty="0"/>
              <a:t> Under these assumptions, the cloning mechanism can be reformulated as a new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EF21-W</a:t>
            </a:r>
            <a:endParaRPr lang="en-US" i="1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1" name="Рисунок 20" descr="\documentclass{article}&#10;\usepackage{amsmath}&#10;\usepackage{amssymb}&#10;&#10;\pagestyle{empty}&#10;\begin{document}&#10;&#10;&#10;$g_i^{k+1}=g_i^{k}+C_i^k(\nabla f_i(x^{k+1}) - g_i^k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26" y="3578121"/>
            <a:ext cx="2465539" cy="208090"/>
          </a:xfrm>
          <a:prstGeom prst="rect">
            <a:avLst/>
          </a:prstGeom>
        </p:spPr>
      </p:pic>
      <p:pic>
        <p:nvPicPr>
          <p:cNvPr id="19" name="Рисунок 18" descr="\documentclass{article}&#10;\usepackage{amsmath}&#10;\pagestyle{empty}&#10;\begin{document}&#10;&#10;$x^{k+1}=x^k - \frac{\gamma}{n} \sum_{i=1}^{n} g_i^k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0" y="3268757"/>
            <a:ext cx="1912400" cy="228898"/>
          </a:xfrm>
          <a:prstGeom prst="rect">
            <a:avLst/>
          </a:prstGeom>
        </p:spPr>
      </p:pic>
      <p:pic>
        <p:nvPicPr>
          <p:cNvPr id="22" name="Рисунок 21" descr="\documentclass{article}&#10;\usepackage{amsmath}&#10;\usepackage{amssymb}&#10;&#10;\pagestyle{empty}&#10;\begin{document}&#10;&#10;&#10;$g_{ij}^{k+1}=g_{ij}^{k}+C_i^k(\nabla f_{ij}(x^{k+1}) - g_{ij}^k)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84" y="3574447"/>
            <a:ext cx="2590854" cy="233133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begin{document}&#10;&#10;$x^{k+1}=x^k - \frac{\gamma}{N} \sum_{i=1}^{n} \sum_{j=1}^{N_i} g_{ij}^k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04" y="3251194"/>
            <a:ext cx="2264132" cy="249479"/>
          </a:xfrm>
          <a:prstGeom prst="rect">
            <a:avLst/>
          </a:prstGeom>
        </p:spPr>
      </p:pic>
      <p:pic>
        <p:nvPicPr>
          <p:cNvPr id="18" name="Рисунок 17" descr="\documentclass{article}&#10;\usepackage{amsmath}&#10;\usepackage{amssymb}&#10;\usepackage{xcolor}&#10;&#10;\pagestyle{empty}&#10;\begin{document}&#10;&#10;&#10;$g_i^{k+1}=g_i^{k}+C_i^k(\frac{1}{n {\textcolor{blue}{w_i}} }\nabla f_i(x^{k+1}) - g_i^k)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31" y="3556236"/>
            <a:ext cx="3023642" cy="262464"/>
          </a:xfrm>
          <a:prstGeom prst="rect">
            <a:avLst/>
          </a:prstGeom>
        </p:spPr>
      </p:pic>
      <p:pic>
        <p:nvPicPr>
          <p:cNvPr id="17" name="Рисунок 16" descr="\documentclass{article}&#10;\usepackage{amsmath}&#10;\usepackage{xcolor}&#10;&#10;\pagestyle{empty}&#10;\begin{document}&#10;&#10;$x^{k+1}=x^k - {\gamma} \sum_{i=1}^{n} {\textcolor{blue}{w_i}} g_i^k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54" y="3236162"/>
            <a:ext cx="2523463" cy="272815"/>
          </a:xfrm>
          <a:prstGeom prst="rect">
            <a:avLst/>
          </a:prstGeom>
        </p:spPr>
      </p:pic>
      <p:sp>
        <p:nvSpPr>
          <p:cNvPr id="33" name="Овал 32"/>
          <p:cNvSpPr/>
          <p:nvPr/>
        </p:nvSpPr>
        <p:spPr>
          <a:xfrm>
            <a:off x="8656229" y="4712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8815399" y="47057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8973070" y="4709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2312423" y="654603"/>
            <a:ext cx="1131304" cy="359571"/>
          </a:xfrm>
          <a:prstGeom prst="rect">
            <a:avLst/>
          </a:prstGeom>
          <a:solidFill>
            <a:srgbClr val="FFFF85"/>
          </a:solidFill>
        </p:spPr>
        <p:txBody>
          <a:bodyPr wrap="square">
            <a:spAutoFit/>
          </a:bodyPr>
          <a:lstStyle/>
          <a:p>
            <a:endParaRPr lang="en-US" sz="1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/>
              <p:cNvSpPr/>
              <p:nvPr/>
            </p:nvSpPr>
            <p:spPr>
              <a:xfrm>
                <a:off x="194359" y="595323"/>
                <a:ext cx="7063857" cy="737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/>
                  <a:t>Good:</a:t>
                </a:r>
                <a:r>
                  <a:rPr lang="en-US" sz="2000" dirty="0" smtClean="0"/>
                  <a:t> We reduced  QM to AM (up to the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 smtClean="0"/>
                  <a:t>) </a:t>
                </a:r>
              </a:p>
              <a:p>
                <a:r>
                  <a:rPr lang="en-US" sz="2000" b="1" dirty="0"/>
                  <a:t>Bad: </a:t>
                </a:r>
                <a:r>
                  <a:rPr lang="en-US" sz="2000" dirty="0"/>
                  <a:t>We need to increase number of workers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→</m:t>
                    </m:r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</a:rPr>
                      <m:t>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</a:rPr>
                      <m:t>≤2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0" name="Прямоугольник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59" y="595323"/>
                <a:ext cx="7063857" cy="737894"/>
              </a:xfrm>
              <a:prstGeom prst="rect">
                <a:avLst/>
              </a:prstGeom>
              <a:blipFill rotWithShape="1">
                <a:blip r:embed="rId17"/>
                <a:stretch>
                  <a:fillRect l="-949" b="-140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Овал 51"/>
          <p:cNvSpPr/>
          <p:nvPr/>
        </p:nvSpPr>
        <p:spPr>
          <a:xfrm>
            <a:off x="8503829" y="4712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 descr="\documentclass{article}&#10;\usepackage{amsmath}&#10;\usepackage{xcolor}&#10;\pagestyle{empty}&#10;\begin{document}&#10;&#10;$&#10;\textcolor{blue}{w_i := \frac{L_i}{\frac{1}{n}\sum_{i=1}^{n} L_i}}&#10;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64" y="3853392"/>
            <a:ext cx="1522216" cy="361570"/>
          </a:xfrm>
          <a:prstGeom prst="rect">
            <a:avLst/>
          </a:prstGeom>
          <a:ln>
            <a:noFill/>
          </a:ln>
        </p:spPr>
      </p:pic>
      <p:sp>
        <p:nvSpPr>
          <p:cNvPr id="57" name="Стрелка вправо 56"/>
          <p:cNvSpPr/>
          <p:nvPr/>
        </p:nvSpPr>
        <p:spPr>
          <a:xfrm>
            <a:off x="2725744" y="3349892"/>
            <a:ext cx="221904" cy="28653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трелка вправо 57"/>
          <p:cNvSpPr/>
          <p:nvPr/>
        </p:nvSpPr>
        <p:spPr>
          <a:xfrm>
            <a:off x="5652570" y="3359022"/>
            <a:ext cx="221904" cy="28653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8326120" y="2929444"/>
            <a:ext cx="10160" cy="16888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Прямоугольник 60"/>
          <p:cNvSpPr/>
          <p:nvPr/>
        </p:nvSpPr>
        <p:spPr>
          <a:xfrm>
            <a:off x="3065119" y="1456651"/>
            <a:ext cx="924365" cy="770772"/>
          </a:xfrm>
          <a:prstGeom prst="rect">
            <a:avLst/>
          </a:prstGeom>
          <a:solidFill>
            <a:srgbClr val="FFFF85"/>
          </a:solidFill>
        </p:spPr>
        <p:txBody>
          <a:bodyPr wrap="square">
            <a:spAutoFit/>
          </a:bodyPr>
          <a:lstStyle/>
          <a:p>
            <a:endParaRPr lang="en-US" sz="1200" dirty="0" smtClean="0"/>
          </a:p>
        </p:txBody>
      </p:sp>
      <p:pic>
        <p:nvPicPr>
          <p:cNvPr id="32" name="Рисунок 31" descr="\documentclass{article}&#10;\usepackage{amsmath}&#10;\pagestyle{empty}&#10;\begin{document}&#10;&#10;$$&#10;\gamma \approx \left( L + {\frac{1}{n} \sum_{i=1}^{n} L_i } \times \sqrt{\frac{\beta(\alpha)}{\theta(\alpha)}} \right)^{-1} \quad N \ge n&#10;$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4" y="1388348"/>
            <a:ext cx="4332052" cy="785835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3625059" y="4552950"/>
            <a:ext cx="1282967" cy="590550"/>
          </a:xfrm>
          <a:prstGeom prst="rect">
            <a:avLst/>
          </a:prstGeom>
          <a:solidFill>
            <a:srgbClr val="121216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EF21-W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30191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Reloaded (Approach 2)</a:t>
            </a:r>
          </a:p>
        </p:txBody>
      </p:sp>
      <p:sp>
        <p:nvSpPr>
          <p:cNvPr id="85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4359" y="968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#21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7219" y="2075104"/>
            <a:ext cx="8863559" cy="9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Assumptions: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B1. </a:t>
            </a:r>
            <a:r>
              <a:rPr lang="en-US" dirty="0"/>
              <a:t>Initial shifts </a:t>
            </a:r>
            <a:r>
              <a:rPr lang="en-US" dirty="0" smtClean="0"/>
              <a:t>for </a:t>
            </a:r>
            <a:r>
              <a:rPr lang="en-US" dirty="0"/>
              <a:t>all clones are </a:t>
            </a:r>
            <a:r>
              <a:rPr lang="en-US" dirty="0" smtClean="0"/>
              <a:t>identical</a:t>
            </a:r>
            <a:r>
              <a:rPr lang="en-US" dirty="0"/>
              <a:t> </a:t>
            </a:r>
            <a:r>
              <a:rPr lang="en-US" dirty="0" smtClean="0"/>
              <a:t>               B2. </a:t>
            </a:r>
            <a:r>
              <a:rPr lang="en-US" dirty="0"/>
              <a:t>The compressors are </a:t>
            </a:r>
            <a:r>
              <a:rPr lang="en-US" dirty="0" smtClean="0"/>
              <a:t>deterministic</a:t>
            </a:r>
            <a:endParaRPr lang="en-US" dirty="0"/>
          </a:p>
          <a:p>
            <a:pPr algn="ctr"/>
            <a:r>
              <a:rPr lang="en-US" b="1" dirty="0"/>
              <a:t>⇒</a:t>
            </a:r>
            <a:r>
              <a:rPr lang="en-US" dirty="0"/>
              <a:t> Under these assumptions, the cloning mechanism can be reformulated as a new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EF21-W</a:t>
            </a:r>
            <a:endParaRPr lang="en-US" i="1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3999973"/>
            <a:ext cx="9144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Our analysis reveals that assumptions (B1) and (B2) are not required</a:t>
            </a:r>
            <a:endParaRPr lang="ru-RU" sz="2000" b="1" dirty="0"/>
          </a:p>
        </p:txBody>
      </p:sp>
      <p:sp>
        <p:nvSpPr>
          <p:cNvPr id="33" name="Овал 32"/>
          <p:cNvSpPr/>
          <p:nvPr/>
        </p:nvSpPr>
        <p:spPr>
          <a:xfrm>
            <a:off x="8656229" y="4712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8815399" y="4705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8973070" y="470909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2312423" y="654603"/>
            <a:ext cx="1131304" cy="359571"/>
          </a:xfrm>
          <a:prstGeom prst="rect">
            <a:avLst/>
          </a:prstGeom>
          <a:solidFill>
            <a:srgbClr val="FFFF85"/>
          </a:solidFill>
        </p:spPr>
        <p:txBody>
          <a:bodyPr wrap="square">
            <a:spAutoFit/>
          </a:bodyPr>
          <a:lstStyle/>
          <a:p>
            <a:endParaRPr lang="en-US" sz="12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/>
              <p:cNvSpPr/>
              <p:nvPr/>
            </p:nvSpPr>
            <p:spPr>
              <a:xfrm>
                <a:off x="194359" y="595323"/>
                <a:ext cx="7063857" cy="737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/>
                  <a:t>Good:</a:t>
                </a:r>
                <a:r>
                  <a:rPr lang="en-US" sz="2000" dirty="0" smtClean="0"/>
                  <a:t> We reduced  QM to AM (</a:t>
                </a:r>
                <a:r>
                  <a:rPr lang="en-US" sz="2000" dirty="0"/>
                  <a:t>up to the factor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 smtClean="0"/>
                  <a:t>)</a:t>
                </a:r>
              </a:p>
              <a:p>
                <a:r>
                  <a:rPr lang="en-US" sz="2000" b="1" dirty="0"/>
                  <a:t>Bad: </a:t>
                </a:r>
                <a:r>
                  <a:rPr lang="en-US" sz="2000" dirty="0"/>
                  <a:t>We need to increase number of workers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→</m:t>
                    </m:r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</a:rPr>
                      <m:t>,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≤</m:t>
                    </m:r>
                    <m:r>
                      <a:rPr lang="en-US" sz="2000" i="1">
                        <a:latin typeface="Cambria Math"/>
                      </a:rPr>
                      <m:t>𝑁</m:t>
                    </m:r>
                    <m:r>
                      <a:rPr lang="en-US" sz="2000" i="1">
                        <a:latin typeface="Cambria Math"/>
                      </a:rPr>
                      <m:t>≤2</m:t>
                    </m:r>
                    <m:r>
                      <a:rPr lang="en-US" sz="2000" i="1">
                        <a:latin typeface="Cambria Math"/>
                      </a:rPr>
                      <m:t>𝑛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50" name="Прямоугольник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59" y="595323"/>
                <a:ext cx="7063857" cy="737894"/>
              </a:xfrm>
              <a:prstGeom prst="rect">
                <a:avLst/>
              </a:prstGeom>
              <a:blipFill rotWithShape="1">
                <a:blip r:embed="rId7"/>
                <a:stretch>
                  <a:fillRect l="-949" b="-140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37"/>
          <p:cNvSpPr/>
          <p:nvPr/>
        </p:nvSpPr>
        <p:spPr>
          <a:xfrm>
            <a:off x="8503829" y="4712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/>
          <p:cNvSpPr/>
          <p:nvPr/>
        </p:nvSpPr>
        <p:spPr>
          <a:xfrm>
            <a:off x="1488440" y="3039888"/>
            <a:ext cx="5923279" cy="886032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2" name="Рисунок 61" descr="\documentclass{article}&#10;\usepackage{amsmath}&#10;\usepackage{amssymb}&#10;\usepackage{xcolor}&#10;&#10;\pagestyle{empty}&#10;\begin{document}&#10;&#10;&#10;$g_i^{k+1}=g_i^{k}+C_i^k(\frac{1}{n {\textcolor{blue}{w_i}} }\nabla f_i(x^{k+1}) - g_i^k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93" y="3537871"/>
            <a:ext cx="3326006" cy="288710"/>
          </a:xfrm>
          <a:prstGeom prst="rect">
            <a:avLst/>
          </a:prstGeom>
        </p:spPr>
      </p:pic>
      <p:pic>
        <p:nvPicPr>
          <p:cNvPr id="63" name="Рисунок 62" descr="\documentclass{article}&#10;\usepackage{amsmath}&#10;\usepackage{xcolor}&#10;&#10;\pagestyle{empty}&#10;\begin{document}&#10;&#10;$x^{k+1}=x^k - {\gamma} \sum_{i=1}^{n} {\textcolor{blue}{w_i}} g_i^k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25" y="3176639"/>
            <a:ext cx="2775809" cy="300097"/>
          </a:xfrm>
          <a:prstGeom prst="rect">
            <a:avLst/>
          </a:prstGeom>
        </p:spPr>
      </p:pic>
      <p:pic>
        <p:nvPicPr>
          <p:cNvPr id="64" name="Рисунок 63" descr="\documentclass{article}&#10;\usepackage{amsmath}&#10;\usepackage{xcolor}&#10;\pagestyle{empty}&#10;\begin{document}&#10;&#10;$&#10;\textcolor{blue}{w_i := \frac{L_i}{\frac{1}{n}\sum_{i=1}^{n} L_i}}&#10;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508" y="3285907"/>
            <a:ext cx="1522216" cy="361570"/>
          </a:xfrm>
          <a:prstGeom prst="rect">
            <a:avLst/>
          </a:prstGeom>
          <a:ln>
            <a:noFill/>
          </a:ln>
        </p:spPr>
      </p:pic>
      <p:sp>
        <p:nvSpPr>
          <p:cNvPr id="68" name="Прямоугольник 67"/>
          <p:cNvSpPr/>
          <p:nvPr/>
        </p:nvSpPr>
        <p:spPr>
          <a:xfrm>
            <a:off x="3065119" y="1456651"/>
            <a:ext cx="924365" cy="770772"/>
          </a:xfrm>
          <a:prstGeom prst="rect">
            <a:avLst/>
          </a:prstGeom>
          <a:solidFill>
            <a:srgbClr val="FFFF85"/>
          </a:solidFill>
        </p:spPr>
        <p:txBody>
          <a:bodyPr wrap="square">
            <a:spAutoFit/>
          </a:bodyPr>
          <a:lstStyle/>
          <a:p>
            <a:endParaRPr lang="en-US" sz="1200" dirty="0" smtClean="0"/>
          </a:p>
        </p:txBody>
      </p:sp>
      <p:pic>
        <p:nvPicPr>
          <p:cNvPr id="26" name="Рисунок 25" descr="\documentclass{article}&#10;\usepackage{amsmath}&#10;\pagestyle{empty}&#10;\begin{document}&#10;&#10;$$&#10;\gamma \approx \left( L + {\frac{1}{n} \sum_{i=1}^{n} L_i } \times \sqrt{\frac{\beta(\alpha)}{\theta(\alpha)}} \right)^{-1} \quad N \ge n&#10;$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4" y="1388348"/>
            <a:ext cx="4332052" cy="78583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625059" y="4552950"/>
            <a:ext cx="1282967" cy="590550"/>
          </a:xfrm>
          <a:prstGeom prst="rect">
            <a:avLst/>
          </a:prstGeom>
          <a:solidFill>
            <a:srgbClr val="121216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EF21-W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6249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4745758" y="1167463"/>
            <a:ext cx="4046433" cy="8828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Reloaded (Approach </a:t>
            </a:r>
            <a:r>
              <a:rPr lang="ru-RU" sz="2400" b="1" dirty="0" smtClean="0">
                <a:solidFill>
                  <a:schemeClr val="bg1"/>
                </a:solidFill>
              </a:rPr>
              <a:t>3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0" y="783984"/>
                <a:ext cx="9144000" cy="346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50" dirty="0" smtClean="0"/>
                  <a:t>The analysis of </a:t>
                </a:r>
                <a:r>
                  <a:rPr lang="en-US" sz="1650" b="1" dirty="0"/>
                  <a:t>EF21-W</a:t>
                </a:r>
                <a:r>
                  <a:rPr lang="en-US" sz="1650" dirty="0"/>
                  <a:t> reveals that the original EF21 analysis requires </a:t>
                </a:r>
                <a:r>
                  <a:rPr lang="en-US" sz="1650" dirty="0" smtClean="0"/>
                  <a:t>modification </a:t>
                </a:r>
                <a:r>
                  <a:rPr lang="en-US" sz="1650" dirty="0"/>
                  <a:t>for </a:t>
                </a:r>
                <a:r>
                  <a:rPr lang="en-US" sz="1650" dirty="0" smtClean="0"/>
                  <a:t>the quantity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5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50" b="0" i="1" smtClean="0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sz="1650" b="0" i="1" smtClean="0">
                            <a:latin typeface="Cambria Math"/>
                          </a:rPr>
                          <m:t>𝑡</m:t>
                        </m:r>
                      </m:sup>
                    </m:sSup>
                  </m:oMath>
                </a14:m>
                <a:endParaRPr lang="en-US" sz="1650" dirty="0" smtClean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83984"/>
                <a:ext cx="9144000" cy="346249"/>
              </a:xfrm>
              <a:prstGeom prst="rect">
                <a:avLst/>
              </a:prstGeom>
              <a:blipFill rotWithShape="1">
                <a:blip r:embed="rId10"/>
                <a:stretch>
                  <a:fillRect t="-5357" b="-232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 descr="\documentclass{article}&#10;\usepackage{amsmath}&#10;\pagestyle{empty}&#10;\begin{document}&#10;&#10;&#10;$G_i^t := \| g_i^t - \frac{\nabla f_i(x^t)}{nw_i}\|^2 \quad G^t := \sum_{i=1}^{n} w_i G_i^t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13" y="1239570"/>
            <a:ext cx="3924498" cy="344719"/>
          </a:xfrm>
          <a:prstGeom prst="rect">
            <a:avLst/>
          </a:prstGeom>
        </p:spPr>
      </p:pic>
      <p:sp>
        <p:nvSpPr>
          <p:cNvPr id="37" name="Прямоугольник 36"/>
          <p:cNvSpPr/>
          <p:nvPr/>
        </p:nvSpPr>
        <p:spPr>
          <a:xfrm>
            <a:off x="792726" y="2480031"/>
            <a:ext cx="7514941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/>
              <a:t>It motivated us to analyze the original EF21 and discover:</a:t>
            </a:r>
          </a:p>
          <a:p>
            <a:pPr algn="ctr"/>
            <a:endParaRPr lang="en-US" sz="1900" dirty="0" smtClean="0"/>
          </a:p>
          <a:p>
            <a:pPr algn="ctr"/>
            <a:r>
              <a:rPr lang="en-US" sz="1900" b="1" dirty="0" smtClean="0"/>
              <a:t>Incorporating </a:t>
            </a:r>
            <a:r>
              <a:rPr lang="en-US" sz="1900" b="1" dirty="0"/>
              <a:t>weights into the original EF21 analysis </a:t>
            </a:r>
            <a:r>
              <a:rPr lang="en-US" sz="1900" b="1" dirty="0" smtClean="0"/>
              <a:t>improves the rate !!</a:t>
            </a:r>
          </a:p>
        </p:txBody>
      </p:sp>
      <p:pic>
        <p:nvPicPr>
          <p:cNvPr id="3" name="Рисунок 2" descr="\documentclass{article}&#10;\usepackage{amsmath}&#10;\pagestyle{empty}&#10;\begin{document}&#10;&#10;&#10;$G_i^t := \| g_i^t - {\nabla f_i(x^t)}\|^2 \quad G^t := \sum_{i=1}^{n} \frac{1}{n} G_i^t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6" y="1422635"/>
            <a:ext cx="3929802" cy="270625"/>
          </a:xfrm>
          <a:prstGeom prst="rect">
            <a:avLst/>
          </a:prstGeom>
        </p:spPr>
      </p:pic>
      <p:sp>
        <p:nvSpPr>
          <p:cNvPr id="34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4359" y="968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#22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777185" y="4549553"/>
            <a:ext cx="3579418" cy="590550"/>
          </a:xfrm>
          <a:prstGeom prst="rect">
            <a:avLst/>
          </a:prstGeom>
          <a:solidFill>
            <a:srgbClr val="121216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Weights in EF21 Analysis</a:t>
            </a:r>
            <a:endParaRPr lang="ru-RU" b="1" dirty="0"/>
          </a:p>
        </p:txBody>
      </p:sp>
      <p:pic>
        <p:nvPicPr>
          <p:cNvPr id="35" name="Рисунок 34" descr="\documentclass{article}&#10;\usepackage{amsmath}&#10;\usepackage{xcolor}&#10;\pagestyle{empty}&#10;\begin{document}&#10;&#10;$&#10;\textcolor{blue}{w_i := \frac{L_i}{\frac{1}{n}\sum_{i=1}^{n} L_i}}&#10;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36" y="1608866"/>
            <a:ext cx="1522216" cy="36157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8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/>
          <p:cNvCxnSpPr/>
          <p:nvPr/>
        </p:nvCxnSpPr>
        <p:spPr>
          <a:xfrm>
            <a:off x="1506887" y="1468798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9043416" y="1481333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5576671" y="147927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3340608" y="147165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960438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Federated </a:t>
            </a:r>
            <a:r>
              <a:rPr lang="en-US" sz="2400" dirty="0">
                <a:solidFill>
                  <a:schemeClr val="bg1"/>
                </a:solidFill>
              </a:rPr>
              <a:t>Learning Challenges Addressed in </a:t>
            </a:r>
            <a:r>
              <a:rPr lang="en-US" sz="2400" dirty="0" smtClean="0">
                <a:solidFill>
                  <a:schemeClr val="bg1"/>
                </a:solidFill>
              </a:rPr>
              <a:t>the Thesis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17" name="Объект 1 1"/>
          <p:cNvSpPr txBox="1">
            <a:spLocks/>
          </p:cNvSpPr>
          <p:nvPr/>
        </p:nvSpPr>
        <p:spPr>
          <a:xfrm>
            <a:off x="102768" y="947808"/>
            <a:ext cx="1402712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 smtClean="0">
                <a:latin typeface="+mj-lt"/>
              </a:rPr>
              <a:t>1. Data Heterogeneity</a:t>
            </a:r>
            <a:endParaRPr lang="en-US" sz="1500" dirty="0">
              <a:latin typeface="+mj-lt"/>
            </a:endParaRPr>
          </a:p>
        </p:txBody>
      </p:sp>
      <p:sp>
        <p:nvSpPr>
          <p:cNvPr id="18" name="Объект 1 2"/>
          <p:cNvSpPr txBox="1">
            <a:spLocks/>
          </p:cNvSpPr>
          <p:nvPr/>
        </p:nvSpPr>
        <p:spPr>
          <a:xfrm>
            <a:off x="1691640" y="947806"/>
            <a:ext cx="1648968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2. </a:t>
            </a:r>
            <a:r>
              <a:rPr lang="en-US" sz="1500" dirty="0" smtClean="0">
                <a:latin typeface="+mj-lt"/>
              </a:rPr>
              <a:t>Device Heterogeneity</a:t>
            </a:r>
            <a:endParaRPr lang="en-US" sz="1500" dirty="0">
              <a:latin typeface="+mj-lt"/>
            </a:endParaRPr>
          </a:p>
        </p:txBody>
      </p:sp>
      <p:sp>
        <p:nvSpPr>
          <p:cNvPr id="24" name="Объект 1 3"/>
          <p:cNvSpPr txBox="1">
            <a:spLocks/>
          </p:cNvSpPr>
          <p:nvPr/>
        </p:nvSpPr>
        <p:spPr>
          <a:xfrm>
            <a:off x="7280910" y="947807"/>
            <a:ext cx="1762506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5. Software</a:t>
            </a:r>
            <a:endParaRPr lang="en-US" sz="1500" dirty="0">
              <a:latin typeface="+mj-lt"/>
            </a:endParaRPr>
          </a:p>
        </p:txBody>
      </p:sp>
      <p:sp>
        <p:nvSpPr>
          <p:cNvPr id="26" name="Объект 1 4"/>
          <p:cNvSpPr txBox="1">
            <a:spLocks/>
          </p:cNvSpPr>
          <p:nvPr/>
        </p:nvSpPr>
        <p:spPr>
          <a:xfrm>
            <a:off x="5761432" y="947807"/>
            <a:ext cx="1402712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4. Privacy</a:t>
            </a:r>
          </a:p>
        </p:txBody>
      </p:sp>
      <p:sp>
        <p:nvSpPr>
          <p:cNvPr id="30" name="Объект 1 5"/>
          <p:cNvSpPr txBox="1">
            <a:spLocks/>
          </p:cNvSpPr>
          <p:nvPr/>
        </p:nvSpPr>
        <p:spPr>
          <a:xfrm>
            <a:off x="3676475" y="947808"/>
            <a:ext cx="1900196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3. Communication </a:t>
            </a:r>
            <a:endParaRPr lang="en-US" sz="1500" dirty="0" smtClean="0">
              <a:latin typeface="+mj-lt"/>
            </a:endParaRPr>
          </a:p>
          <a:p>
            <a:pPr algn="ctr"/>
            <a:r>
              <a:rPr lang="en-US" sz="1500" dirty="0" smtClean="0">
                <a:latin typeface="+mj-lt"/>
              </a:rPr>
              <a:t>Bottleneck</a:t>
            </a:r>
            <a:endParaRPr lang="en-US" sz="1500" dirty="0">
              <a:latin typeface="+mj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89745" y="1777714"/>
            <a:ext cx="1853671" cy="373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Ch2: </a:t>
            </a:r>
            <a:r>
              <a:rPr lang="en-US" sz="1400" b="1" dirty="0" err="1">
                <a:solidFill>
                  <a:schemeClr val="tx1"/>
                </a:solidFill>
              </a:rPr>
              <a:t>FL_PyTorch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2021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77255" y="3069971"/>
            <a:ext cx="1780886" cy="410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Ch5: </a:t>
            </a:r>
            <a:r>
              <a:rPr lang="en-US" sz="1400" b="1" dirty="0" smtClean="0">
                <a:solidFill>
                  <a:schemeClr val="tx1"/>
                </a:solidFill>
              </a:rPr>
              <a:t>PAGE </a:t>
            </a:r>
            <a:r>
              <a:rPr lang="en-US" sz="1400" b="1" dirty="0">
                <a:solidFill>
                  <a:schemeClr val="tx1"/>
                </a:solidFill>
              </a:rPr>
              <a:t>Extensions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Tyurin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7202445" y="4474813"/>
            <a:ext cx="1853672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 smtClean="0">
                <a:solidFill>
                  <a:schemeClr val="tx1"/>
                </a:solidFill>
              </a:rPr>
              <a:t>BurTorch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2025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197363" y="3979142"/>
            <a:ext cx="1853673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543935" y="4478212"/>
            <a:ext cx="1821021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>
                <a:solidFill>
                  <a:schemeClr val="tx1"/>
                </a:solidFill>
              </a:rPr>
              <a:t>BurTorch</a:t>
            </a:r>
            <a:endParaRPr lang="ru-RU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&amp;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2025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7165396" y="147673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13 1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131920" y="375833"/>
            <a:ext cx="2703877" cy="44196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Theoretical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1">
            <a:extLst>
              <a:ext uri="{FF2B5EF4-FFF2-40B4-BE49-F238E27FC236}">
                <a16:creationId xmlns="" xmlns:a16="http://schemas.microsoft.com/office/drawing/2014/main" id="{6315EA85-0F1F-AB48-6EEC-059FC6144370}"/>
              </a:ext>
            </a:extLst>
          </p:cNvPr>
          <p:cNvSpPr/>
          <p:nvPr/>
        </p:nvSpPr>
        <p:spPr>
          <a:xfrm>
            <a:off x="6690168" y="399289"/>
            <a:ext cx="2346158" cy="4419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Practical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558423" y="-2837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#23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" y="1510922"/>
            <a:ext cx="9143998" cy="206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Ch1:</a:t>
            </a:r>
            <a:r>
              <a:rPr lang="en-US" sz="1600" dirty="0" smtClean="0">
                <a:solidFill>
                  <a:schemeClr val="tx1"/>
                </a:solidFill>
              </a:rPr>
              <a:t> Introduction</a:t>
            </a:r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" y="4897231"/>
            <a:ext cx="9143998" cy="231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Ch9</a:t>
            </a:r>
            <a:r>
              <a:rPr lang="en-US" sz="1600" dirty="0">
                <a:solidFill>
                  <a:schemeClr val="tx1"/>
                </a:solidFill>
              </a:rPr>
              <a:t>: Concluding Remarks: Summary and Future Research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5601019" y="3423566"/>
            <a:ext cx="1564377" cy="601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-30480" y="3429663"/>
            <a:ext cx="1537367" cy="601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13 2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2992055" y="387677"/>
            <a:ext cx="3536065" cy="44196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Theory-Inspired Practical </a:t>
            </a:r>
            <a:r>
              <a:rPr lang="en-US" sz="2000" b="1" dirty="0" smtClean="0">
                <a:solidFill>
                  <a:schemeClr val="tx1"/>
                </a:solidFill>
              </a:rPr>
              <a:t>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37" name="Объект 1 6"/>
          <p:cNvSpPr txBox="1">
            <a:spLocks/>
          </p:cNvSpPr>
          <p:nvPr/>
        </p:nvSpPr>
        <p:spPr>
          <a:xfrm>
            <a:off x="-28933" y="360012"/>
            <a:ext cx="9172933" cy="478635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  <a:effectLst>
            <a:glow>
              <a:srgbClr val="FDDBC7">
                <a:alpha val="48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1832" y="2132681"/>
            <a:ext cx="1368616" cy="396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759448" y="2131533"/>
            <a:ext cx="1727451" cy="3732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96468" y="2575564"/>
            <a:ext cx="5472504" cy="41061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Ch4: DCGD/PERMK/AES 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597372" y="3979797"/>
            <a:ext cx="3910411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</a:t>
            </a:r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and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2024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3" name="Стрелка вниз 2"/>
          <p:cNvSpPr/>
          <p:nvPr/>
        </p:nvSpPr>
        <p:spPr>
          <a:xfrm>
            <a:off x="2722847" y="1614205"/>
            <a:ext cx="538416" cy="858973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62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91438" y="3905772"/>
            <a:ext cx="8912721" cy="11299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Arm Embedded on X: &quot;Say hello to the Arm TrustZone CryptoIsland: a new  family of highly integrated security subsystems &gt; https://t.co/ifQRW5hWKR  #ArmTechCon https://t.co/s3BY0TR0ji&quot; / 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976" y="996797"/>
            <a:ext cx="1547250" cy="87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5000"/>
              </a:lnSpc>
            </a:pPr>
            <a:r>
              <a:rPr lang="en-US" sz="2400" b="1" dirty="0" smtClean="0">
                <a:solidFill>
                  <a:schemeClr val="bg1"/>
                </a:solidFill>
              </a:rPr>
              <a:t>Main Tools </a:t>
            </a:r>
            <a:r>
              <a:rPr lang="en-US" sz="2400" b="1" dirty="0">
                <a:solidFill>
                  <a:schemeClr val="bg1"/>
                </a:solidFill>
              </a:rPr>
              <a:t>for Privacy </a:t>
            </a:r>
            <a:r>
              <a:rPr lang="en-US" sz="2400" b="1" dirty="0" smtClean="0">
                <a:solidFill>
                  <a:schemeClr val="bg1"/>
                </a:solidFill>
              </a:rPr>
              <a:t>Guarantees </a:t>
            </a:r>
            <a:r>
              <a:rPr lang="en-US" sz="2400" b="1" dirty="0">
                <a:solidFill>
                  <a:schemeClr val="bg1"/>
                </a:solidFill>
              </a:rPr>
              <a:t>in FL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05043" y="1001202"/>
            <a:ext cx="8912721" cy="409165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US" sz="2000" b="1" dirty="0" smtClean="0">
                <a:solidFill>
                  <a:schemeClr val="tx1"/>
                </a:solidFill>
              </a:rPr>
              <a:t>Trusted </a:t>
            </a:r>
            <a:r>
              <a:rPr lang="en-US" sz="2000" b="1" dirty="0">
                <a:solidFill>
                  <a:schemeClr val="tx1"/>
                </a:solidFill>
              </a:rPr>
              <a:t>Execution Environments (</a:t>
            </a:r>
            <a:r>
              <a:rPr lang="en-US" sz="2000" b="1" dirty="0" smtClean="0">
                <a:solidFill>
                  <a:schemeClr val="tx1"/>
                </a:solidFill>
              </a:rPr>
              <a:t>TEE)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Protects </a:t>
            </a:r>
            <a:r>
              <a:rPr lang="en-US" sz="2000" dirty="0">
                <a:solidFill>
                  <a:schemeClr val="tx1"/>
                </a:solidFill>
              </a:rPr>
              <a:t>the execution environment from illegal </a:t>
            </a:r>
            <a:r>
              <a:rPr lang="en-US" sz="2000" dirty="0" smtClean="0">
                <a:solidFill>
                  <a:schemeClr val="tx1"/>
                </a:solidFill>
              </a:rPr>
              <a:t>intervention</a:t>
            </a:r>
          </a:p>
          <a:p>
            <a:pPr>
              <a:lnSpc>
                <a:spcPct val="115000"/>
              </a:lnSpc>
            </a:pPr>
            <a:endParaRPr lang="en-US" sz="2000" b="1" dirty="0" smtClean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sz="2000" b="1" dirty="0" smtClean="0">
                <a:solidFill>
                  <a:schemeClr val="tx1"/>
                </a:solidFill>
              </a:rPr>
              <a:t>Differential </a:t>
            </a:r>
            <a:r>
              <a:rPr lang="en-US" sz="2000" b="1" dirty="0">
                <a:solidFill>
                  <a:schemeClr val="tx1"/>
                </a:solidFill>
              </a:rPr>
              <a:t>Privacy (DP</a:t>
            </a:r>
            <a:r>
              <a:rPr lang="en-US" sz="2000" b="1" dirty="0" smtClean="0">
                <a:solidFill>
                  <a:schemeClr val="tx1"/>
                </a:solidFill>
              </a:rPr>
              <a:t>)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Protects </a:t>
            </a:r>
            <a:r>
              <a:rPr lang="en-US" sz="2000" dirty="0">
                <a:solidFill>
                  <a:schemeClr val="tx1"/>
                </a:solidFill>
              </a:rPr>
              <a:t>output of </a:t>
            </a:r>
            <a:r>
              <a:rPr lang="en-US" sz="2000" dirty="0" smtClean="0">
                <a:solidFill>
                  <a:schemeClr val="tx1"/>
                </a:solidFill>
              </a:rPr>
              <a:t>algorithm </a:t>
            </a:r>
            <a:r>
              <a:rPr lang="en-US" sz="2000" dirty="0">
                <a:solidFill>
                  <a:schemeClr val="tx1"/>
                </a:solidFill>
              </a:rPr>
              <a:t>so </a:t>
            </a:r>
            <a:r>
              <a:rPr lang="en-US" sz="2000" dirty="0" smtClean="0">
                <a:solidFill>
                  <a:schemeClr val="tx1"/>
                </a:solidFill>
              </a:rPr>
              <a:t>that </a:t>
            </a:r>
            <a:r>
              <a:rPr lang="en-US" sz="2000" dirty="0">
                <a:solidFill>
                  <a:schemeClr val="tx1"/>
                </a:solidFill>
              </a:rPr>
              <a:t>users’ data are not leaking </a:t>
            </a:r>
            <a:r>
              <a:rPr lang="en-US" sz="2000" dirty="0" smtClean="0">
                <a:solidFill>
                  <a:schemeClr val="tx1"/>
                </a:solidFill>
              </a:rPr>
              <a:t>after execution</a:t>
            </a:r>
          </a:p>
          <a:p>
            <a:pPr>
              <a:lnSpc>
                <a:spcPct val="115000"/>
              </a:lnSpc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sz="2000" b="1" dirty="0" smtClean="0">
                <a:solidFill>
                  <a:schemeClr val="tx1"/>
                </a:solidFill>
              </a:rPr>
              <a:t>Secure </a:t>
            </a:r>
            <a:r>
              <a:rPr lang="en-US" sz="2000" b="1" dirty="0">
                <a:solidFill>
                  <a:schemeClr val="tx1"/>
                </a:solidFill>
              </a:rPr>
              <a:t>Multi-Party Computation (MPC</a:t>
            </a:r>
            <a:r>
              <a:rPr lang="en-US" sz="2000" b="1" dirty="0" smtClean="0">
                <a:solidFill>
                  <a:schemeClr val="tx1"/>
                </a:solidFill>
              </a:rPr>
              <a:t>)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Protects </a:t>
            </a:r>
            <a:r>
              <a:rPr lang="en-US" sz="2000" dirty="0">
                <a:solidFill>
                  <a:schemeClr val="tx1"/>
                </a:solidFill>
              </a:rPr>
              <a:t>inputs </a:t>
            </a:r>
            <a:r>
              <a:rPr lang="en-US" sz="2000" dirty="0" smtClean="0">
                <a:solidFill>
                  <a:schemeClr val="tx1"/>
                </a:solidFill>
              </a:rPr>
              <a:t>of </a:t>
            </a:r>
            <a:r>
              <a:rPr lang="en-US" sz="2000" dirty="0">
                <a:solidFill>
                  <a:schemeClr val="tx1"/>
                </a:solidFill>
              </a:rPr>
              <a:t>algorithm at the cost of </a:t>
            </a:r>
            <a:r>
              <a:rPr lang="en-US" sz="2000" dirty="0" smtClean="0">
                <a:solidFill>
                  <a:schemeClr val="tx1"/>
                </a:solidFill>
              </a:rPr>
              <a:t>communication</a:t>
            </a:r>
          </a:p>
          <a:p>
            <a:pPr>
              <a:lnSpc>
                <a:spcPct val="115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sz="2000" b="1" dirty="0" err="1" smtClean="0">
                <a:solidFill>
                  <a:schemeClr val="tx1"/>
                </a:solidFill>
              </a:rPr>
              <a:t>Homomorphic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Encryption (HE</a:t>
            </a:r>
            <a:r>
              <a:rPr lang="en-US" sz="2000" b="1" dirty="0" smtClean="0">
                <a:solidFill>
                  <a:schemeClr val="tx1"/>
                </a:solidFill>
              </a:rPr>
              <a:t>)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sz="2000" dirty="0">
                <a:solidFill>
                  <a:schemeClr val="tx1"/>
                </a:solidFill>
              </a:rPr>
              <a:t>Computation on encrypted data without revealing inputs or outputs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30904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#24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burla\Downloads\image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52" y="794813"/>
            <a:ext cx="2015213" cy="114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874" y="1788398"/>
            <a:ext cx="2611219" cy="741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burla\Downloads\1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360" y="3732339"/>
            <a:ext cx="1861819" cy="91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burla\Downloads\Рисунок1-removebg-preview (2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307" y="2880939"/>
            <a:ext cx="1597742" cy="98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86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46038"/>
            <a:ext cx="9144000" cy="44227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Machine Learning</a:t>
            </a:r>
            <a:endParaRPr lang="en-US" sz="2000" b="1" dirty="0">
              <a:solidFill>
                <a:schemeClr val="bg1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8655083" y="-44412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#4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273298" y="1158116"/>
            <a:ext cx="8634181" cy="733546"/>
          </a:xfrm>
          <a:prstGeom prst="roundRect">
            <a:avLst>
              <a:gd name="adj" fmla="val 2538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Traditional </a:t>
            </a:r>
            <a:r>
              <a:rPr lang="en-US" sz="2000" dirty="0" smtClean="0">
                <a:solidFill>
                  <a:schemeClr val="tx1"/>
                </a:solidFill>
              </a:rPr>
              <a:t>machine learning </a:t>
            </a:r>
            <a:r>
              <a:rPr lang="en-US" sz="2000" dirty="0">
                <a:solidFill>
                  <a:schemeClr val="tx1"/>
                </a:solidFill>
              </a:rPr>
              <a:t>assumes that 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the training dataset is </a:t>
            </a:r>
            <a:r>
              <a:rPr lang="en-US" sz="2000" dirty="0">
                <a:solidFill>
                  <a:schemeClr val="tx1"/>
                </a:solidFill>
              </a:rPr>
              <a:t>collected and stored </a:t>
            </a:r>
            <a:r>
              <a:rPr lang="en-US" sz="2000" dirty="0" smtClean="0">
                <a:solidFill>
                  <a:schemeClr val="tx1"/>
                </a:solidFill>
              </a:rPr>
              <a:t>centrally</a:t>
            </a:r>
          </a:p>
        </p:txBody>
      </p:sp>
      <p:sp>
        <p:nvSpPr>
          <p:cNvPr id="26" name="Овал 25"/>
          <p:cNvSpPr/>
          <p:nvPr/>
        </p:nvSpPr>
        <p:spPr>
          <a:xfrm>
            <a:off x="8793179" y="308467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8950850" y="30879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58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0009" y="1666518"/>
            <a:ext cx="8912721" cy="56995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 smtClean="0">
                <a:solidFill>
                  <a:schemeClr val="tx1"/>
                </a:solidFill>
              </a:rPr>
              <a:t>Homomorphic</a:t>
            </a:r>
            <a:r>
              <a:rPr lang="en-US" sz="2000" b="1" dirty="0" smtClean="0">
                <a:solidFill>
                  <a:schemeClr val="tx1"/>
                </a:solidFill>
              </a:rPr>
              <a:t> Encryption</a:t>
            </a:r>
            <a:r>
              <a:rPr lang="en-US" sz="2000" b="1" dirty="0" smtClean="0">
                <a:solidFill>
                  <a:schemeClr val="tx1"/>
                </a:solidFill>
              </a:rPr>
              <a:t>: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Computation </a:t>
            </a:r>
            <a:r>
              <a:rPr lang="en-US" sz="2000" dirty="0">
                <a:solidFill>
                  <a:schemeClr val="tx1"/>
                </a:solidFill>
              </a:rPr>
              <a:t>on encrypted data without revealing inputs or outputs</a:t>
            </a:r>
            <a:endParaRPr lang="ru-RU" sz="2000" dirty="0"/>
          </a:p>
        </p:txBody>
      </p:sp>
      <p:sp>
        <p:nvSpPr>
          <p:cNvPr id="20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839"/>
            <a:ext cx="9144000" cy="596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>
              <a:lnSpc>
                <a:spcPct val="115000"/>
              </a:lnSpc>
            </a:pPr>
            <a:r>
              <a:rPr lang="en-US" sz="2400" b="1" dirty="0" err="1" smtClean="0">
                <a:solidFill>
                  <a:schemeClr val="bg1"/>
                </a:solidFill>
              </a:rPr>
              <a:t>Homomorphic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Encryption (HE</a:t>
            </a:r>
            <a:r>
              <a:rPr lang="en-US" sz="2400" b="1" dirty="0" smtClean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1525" y="2331141"/>
            <a:ext cx="8957310" cy="10156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Homomorphic</a:t>
            </a:r>
            <a:r>
              <a:rPr lang="en-US" sz="2000" b="1" dirty="0">
                <a:solidFill>
                  <a:schemeClr val="bg1"/>
                </a:solidFill>
              </a:rPr>
              <a:t> Encryption </a:t>
            </a:r>
            <a:r>
              <a:rPr lang="en-US" sz="2000" b="1" dirty="0" smtClean="0">
                <a:solidFill>
                  <a:schemeClr val="bg1"/>
                </a:solidFill>
              </a:rPr>
              <a:t>In Action: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1</a:t>
            </a:r>
            <a:r>
              <a:rPr lang="en-US" sz="2000" dirty="0" smtClean="0">
                <a:solidFill>
                  <a:schemeClr val="bg1"/>
                </a:solidFill>
              </a:rPr>
              <a:t>. Any </a:t>
            </a:r>
            <a:r>
              <a:rPr lang="en-US" sz="2000" dirty="0">
                <a:solidFill>
                  <a:schemeClr val="bg1"/>
                </a:solidFill>
              </a:rPr>
              <a:t>device with the </a:t>
            </a:r>
            <a:r>
              <a:rPr lang="en-US" sz="2000" b="1" dirty="0">
                <a:solidFill>
                  <a:schemeClr val="bg1"/>
                </a:solidFill>
              </a:rPr>
              <a:t>public key</a:t>
            </a:r>
            <a:r>
              <a:rPr lang="en-US" sz="2000" dirty="0">
                <a:solidFill>
                  <a:schemeClr val="bg1"/>
                </a:solidFill>
              </a:rPr>
              <a:t> can perform computations on encrypted </a:t>
            </a:r>
            <a:r>
              <a:rPr lang="en-US" sz="2000" dirty="0" smtClean="0">
                <a:solidFill>
                  <a:schemeClr val="bg1"/>
                </a:solidFill>
              </a:rPr>
              <a:t>data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2</a:t>
            </a:r>
            <a:r>
              <a:rPr lang="en-US" sz="2000" dirty="0">
                <a:solidFill>
                  <a:schemeClr val="bg1"/>
                </a:solidFill>
              </a:rPr>
              <a:t>. Only the holder of the </a:t>
            </a:r>
            <a:r>
              <a:rPr lang="en-US" sz="2000" b="1" dirty="0">
                <a:solidFill>
                  <a:schemeClr val="bg1"/>
                </a:solidFill>
              </a:rPr>
              <a:t>private key</a:t>
            </a:r>
            <a:r>
              <a:rPr lang="en-US" sz="2000" dirty="0">
                <a:solidFill>
                  <a:schemeClr val="bg1"/>
                </a:solidFill>
              </a:rPr>
              <a:t> can decrypt the </a:t>
            </a:r>
            <a:r>
              <a:rPr lang="en-US" sz="2000" dirty="0" smtClean="0">
                <a:solidFill>
                  <a:schemeClr val="bg1"/>
                </a:solidFill>
              </a:rPr>
              <a:t>result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0899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#25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1440" y="720280"/>
            <a:ext cx="8912721" cy="7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70502" y="734948"/>
            <a:ext cx="8912721" cy="77177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endParaRPr lang="en-US" sz="2000" b="1" dirty="0" smtClean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sz="2000" b="1" dirty="0" smtClean="0">
              <a:solidFill>
                <a:schemeClr val="tx1"/>
              </a:solidFill>
            </a:endParaRPr>
          </a:p>
        </p:txBody>
      </p:sp>
      <p:pic>
        <p:nvPicPr>
          <p:cNvPr id="11" name="Рисунок 10" descr="\documentclass{article}&#10;\usepackage{amsmath}&#10;\pagestyle{empty}&#10;\begin{document}&#10;&#10;Homomorphism of two groups $G_1$ and $G_2$ is a mapping &#10;$f:G_1 \to G_2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1" y="814138"/>
            <a:ext cx="7560591" cy="230977"/>
          </a:xfrm>
          <a:prstGeom prst="rect">
            <a:avLst/>
          </a:prstGeom>
        </p:spPr>
      </p:pic>
      <p:pic>
        <p:nvPicPr>
          <p:cNvPr id="14" name="Рисунок 13" descr="\documentclass{article}&#10;\usepackage{amsmath}&#10;\pagestyle{empty}&#10;\begin{document}&#10;&#10;$$f(x*y)=f(x)*f(y), \quad \forall x,y \in G_1$$&#10;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15" y="1123974"/>
            <a:ext cx="3891538" cy="255431"/>
          </a:xfrm>
          <a:prstGeom prst="rect">
            <a:avLst/>
          </a:prstGeom>
        </p:spPr>
      </p:pic>
      <p:sp>
        <p:nvSpPr>
          <p:cNvPr id="16" name="Стрелка вниз 15"/>
          <p:cNvSpPr/>
          <p:nvPr/>
        </p:nvSpPr>
        <p:spPr>
          <a:xfrm>
            <a:off x="4808095" y="2189975"/>
            <a:ext cx="397870" cy="323122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64770" y="3472432"/>
            <a:ext cx="8957310" cy="16312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50800"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b="1" dirty="0" err="1"/>
              <a:t>Cheon</a:t>
            </a:r>
            <a:r>
              <a:rPr lang="en-US" sz="2000" b="1" dirty="0"/>
              <a:t>-Kim-Kim-Song (CKKS, 2017</a:t>
            </a:r>
            <a:r>
              <a:rPr lang="en-US" sz="2000" b="1" dirty="0" smtClean="0"/>
              <a:t>):</a:t>
            </a:r>
            <a:endParaRPr lang="en-US" sz="2000" b="1" dirty="0" smtClean="0"/>
          </a:p>
          <a:p>
            <a:r>
              <a:rPr lang="en-US" sz="2000" dirty="0" smtClean="0"/>
              <a:t>a.</a:t>
            </a:r>
            <a:r>
              <a:rPr lang="en-US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b="1" dirty="0" smtClean="0"/>
              <a:t>CKKS </a:t>
            </a:r>
            <a:r>
              <a:rPr lang="en-US" sz="2000" dirty="0" smtClean="0"/>
              <a:t>scheme </a:t>
            </a:r>
            <a:r>
              <a:rPr lang="en-US" sz="2000" dirty="0"/>
              <a:t>supports approximate </a:t>
            </a:r>
            <a:r>
              <a:rPr lang="en-US" sz="2000" dirty="0" err="1"/>
              <a:t>arithmetics</a:t>
            </a:r>
            <a:r>
              <a:rPr lang="en-US" sz="2000" dirty="0"/>
              <a:t> on real and complex dense vectors and is considered as SOTA in this </a:t>
            </a:r>
            <a:r>
              <a:rPr lang="en-US" sz="2000" dirty="0" smtClean="0"/>
              <a:t>class</a:t>
            </a:r>
            <a:endParaRPr lang="en-US" sz="2000" dirty="0"/>
          </a:p>
          <a:p>
            <a:r>
              <a:rPr lang="en-US" sz="2000" dirty="0" smtClean="0"/>
              <a:t>b.</a:t>
            </a:r>
            <a:r>
              <a:rPr lang="en-US" sz="2000" dirty="0" smtClean="0"/>
              <a:t> </a:t>
            </a:r>
            <a:r>
              <a:rPr lang="en-US" sz="2000" b="1" dirty="0"/>
              <a:t>CKKS (and </a:t>
            </a:r>
            <a:r>
              <a:rPr lang="en-US" sz="2000" b="1" dirty="0" smtClean="0"/>
              <a:t>HE in </a:t>
            </a:r>
            <a:r>
              <a:rPr lang="en-US" sz="2000" b="1" dirty="0"/>
              <a:t>general) </a:t>
            </a:r>
            <a:r>
              <a:rPr lang="en-US" sz="2000" dirty="0" smtClean="0"/>
              <a:t>is </a:t>
            </a:r>
            <a:r>
              <a:rPr lang="en-US" sz="2000" dirty="0"/>
              <a:t>more complex </a:t>
            </a:r>
            <a:r>
              <a:rPr lang="en-US" sz="2000" dirty="0" smtClean="0"/>
              <a:t>primitive than </a:t>
            </a:r>
            <a:r>
              <a:rPr lang="en-US" sz="2000" dirty="0"/>
              <a:t>classical </a:t>
            </a:r>
            <a:r>
              <a:rPr lang="en-US" sz="2000" dirty="0" smtClean="0"/>
              <a:t>block ciphers (e.g. AES-based), relying </a:t>
            </a:r>
            <a:r>
              <a:rPr lang="en-US" sz="2000" dirty="0"/>
              <a:t>on entirely different mathematical </a:t>
            </a:r>
            <a:r>
              <a:rPr lang="en-US" sz="2000" dirty="0" smtClean="0"/>
              <a:t>foundations</a:t>
            </a:r>
            <a:endParaRPr lang="en-US" sz="2000" dirty="0" smtClean="0"/>
          </a:p>
        </p:txBody>
      </p:sp>
      <p:sp>
        <p:nvSpPr>
          <p:cNvPr id="2" name="Стрелка вниз 1"/>
          <p:cNvSpPr/>
          <p:nvPr/>
        </p:nvSpPr>
        <p:spPr>
          <a:xfrm rot="10800000">
            <a:off x="4826180" y="1385262"/>
            <a:ext cx="361700" cy="334563"/>
          </a:xfrm>
          <a:prstGeom prst="down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7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/>
          <p:cNvSpPr/>
          <p:nvPr/>
        </p:nvSpPr>
        <p:spPr>
          <a:xfrm>
            <a:off x="5349240" y="2460356"/>
            <a:ext cx="3661651" cy="25002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639"/>
            <a:ext cx="9144000" cy="92536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Compressed Gradient Descent with </a:t>
            </a:r>
            <a:b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</a:br>
            <a:r>
              <a:rPr lang="en-US" sz="2400" dirty="0" err="1">
                <a:solidFill>
                  <a:schemeClr val="bg1"/>
                </a:solidFill>
                <a:latin typeface="Avenir Black"/>
                <a:cs typeface="Avenir Black"/>
              </a:rPr>
              <a:t>Homomorphic</a:t>
            </a:r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 Encryption (HE)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4" name="Рисунок 3" descr="\documentclass{article}&#10;\usepackage{amsmath}&#10;\pagestyle{empty}&#10;\begin{document}&#10;&#10;$x^{k+1}=x^k-\gamma^k Dec(g^k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8" y="4560844"/>
            <a:ext cx="3439520" cy="381974"/>
          </a:xfrm>
          <a:prstGeom prst="rect">
            <a:avLst/>
          </a:prstGeom>
          <a:ln>
            <a:noFill/>
          </a:ln>
        </p:spPr>
      </p:pic>
      <p:pic>
        <p:nvPicPr>
          <p:cNvPr id="18" name="Рисунок 17" descr="\documentclass{article}&#10;\usepackage{amsmath}&#10;\pagestyle{empty}&#10;\begin{document}&#10;&#10;$g^k=\frac{1}{n} \sum_{i=1}^{n} Enc(C_i(\nabla f_i(x^k))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12" y="3952213"/>
            <a:ext cx="3451388" cy="310789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7006934" y="2409468"/>
            <a:ext cx="1222199" cy="11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Полилиния 40"/>
          <p:cNvSpPr/>
          <p:nvPr/>
        </p:nvSpPr>
        <p:spPr>
          <a:xfrm>
            <a:off x="2149362" y="1355933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2" name="Полилиния 41"/>
          <p:cNvSpPr/>
          <p:nvPr/>
        </p:nvSpPr>
        <p:spPr>
          <a:xfrm>
            <a:off x="2111261" y="2575081"/>
            <a:ext cx="408240" cy="2026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3" name="Полилиния 42"/>
          <p:cNvSpPr/>
          <p:nvPr/>
        </p:nvSpPr>
        <p:spPr>
          <a:xfrm>
            <a:off x="2111261" y="3812695"/>
            <a:ext cx="408240" cy="2037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2" name="Рисунок 1" descr="\documentclass{article}&#10;\usepackage{amsmath}&#10;\pagestyle{empty}&#10;\begin{document}&#10;&#10;$Enc\left( \underbrace{\mathbf{C}_1\left( \nabla f_1(x^k) \right)}_{\text{message}} \right)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739" y="1025633"/>
            <a:ext cx="2385532" cy="1074599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pagestyle{empty}&#10;\begin{document}&#10;&#10;$Enc\left((C_2(\nabla f_2(x^k))\right)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56" y="2508211"/>
            <a:ext cx="2426115" cy="336420"/>
          </a:xfrm>
          <a:prstGeom prst="rect">
            <a:avLst/>
          </a:prstGeom>
        </p:spPr>
      </p:pic>
      <p:pic>
        <p:nvPicPr>
          <p:cNvPr id="20" name="Рисунок 19" descr="\documentclass{article}&#10;\usepackage{amsmath}&#10;\pagestyle{empty}&#10;\begin{document}&#10;&#10;$Enc(C_n(\nabla f_n(x^k)))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59" y="3716968"/>
            <a:ext cx="2304652" cy="309896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652278" y="1088093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531318" y="3538613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711859" y="2339575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689496" y="3659987"/>
            <a:ext cx="302930" cy="3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Прямая соединительная линия 57"/>
          <p:cNvSpPr/>
          <p:nvPr/>
        </p:nvSpPr>
        <p:spPr>
          <a:xfrm>
            <a:off x="5258302" y="1509510"/>
            <a:ext cx="1828298" cy="1053419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9" name="Прямая соединительная линия 58"/>
          <p:cNvSpPr/>
          <p:nvPr/>
        </p:nvSpPr>
        <p:spPr>
          <a:xfrm>
            <a:off x="5258302" y="2676421"/>
            <a:ext cx="1828298" cy="58986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0" name="Прямая соединительная линия 59"/>
          <p:cNvSpPr/>
          <p:nvPr/>
        </p:nvSpPr>
        <p:spPr>
          <a:xfrm flipV="1">
            <a:off x="5258302" y="2937510"/>
            <a:ext cx="1828298" cy="881195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1" name="Прямая соединительная линия 30"/>
          <p:cNvSpPr/>
          <p:nvPr/>
        </p:nvSpPr>
        <p:spPr>
          <a:xfrm flipH="1">
            <a:off x="4644204" y="4141470"/>
            <a:ext cx="795988" cy="345372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260277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26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9" name="Рисунок 18" descr="\documentclass{article}&#10;\usepackage{amsmath}&#10;\pagestyle{empty}&#10;\begin{document}&#10;&#10;$=Enc(\frac{1}{n} \sum_{i=1}^{n} C_i(\nabla f_i(x^k)))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80" y="4360410"/>
            <a:ext cx="3116066" cy="312303"/>
          </a:xfrm>
          <a:prstGeom prst="rect">
            <a:avLst/>
          </a:prstGeom>
        </p:spPr>
      </p:pic>
      <p:sp>
        <p:nvSpPr>
          <p:cNvPr id="39" name="Прямоугольник 38"/>
          <p:cNvSpPr/>
          <p:nvPr/>
        </p:nvSpPr>
        <p:spPr>
          <a:xfrm>
            <a:off x="6181956" y="952589"/>
            <a:ext cx="2872156" cy="13055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 Math"/>
              </a:rPr>
              <a:t>Average of Encrypted Messages = </a:t>
            </a:r>
            <a:endParaRPr lang="en-US" sz="2000" dirty="0" smtClean="0">
              <a:solidFill>
                <a:schemeClr val="tx1"/>
              </a:solidFill>
              <a:latin typeface="Cambria Math"/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Cambria Math"/>
              </a:rPr>
              <a:t>Encryption </a:t>
            </a:r>
            <a:r>
              <a:rPr lang="en-US" sz="2000" dirty="0">
                <a:solidFill>
                  <a:schemeClr val="tx1"/>
                </a:solidFill>
                <a:latin typeface="Cambria Math"/>
              </a:rPr>
              <a:t>of </a:t>
            </a:r>
            <a:r>
              <a:rPr lang="en-US" sz="2000" dirty="0" smtClean="0">
                <a:solidFill>
                  <a:schemeClr val="tx1"/>
                </a:solidFill>
                <a:latin typeface="Cambria Math"/>
              </a:rPr>
              <a:t>Average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Cambria Math"/>
              </a:rPr>
              <a:t>of </a:t>
            </a:r>
            <a:r>
              <a:rPr lang="en-US" sz="2000" dirty="0">
                <a:solidFill>
                  <a:schemeClr val="tx1"/>
                </a:solidFill>
                <a:latin typeface="Cambria Math"/>
              </a:rPr>
              <a:t>Plain Messages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44" name="Прямая соединительная линия 43"/>
          <p:cNvSpPr/>
          <p:nvPr/>
        </p:nvSpPr>
        <p:spPr>
          <a:xfrm flipH="1">
            <a:off x="8385810" y="2258166"/>
            <a:ext cx="0" cy="1554530"/>
          </a:xfrm>
          <a:prstGeom prst="line">
            <a:avLst/>
          </a:prstGeom>
          <a:noFill/>
          <a:ln w="50800">
            <a:solidFill>
              <a:srgbClr val="C00000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 rot="5400000">
            <a:off x="691916" y="2998595"/>
            <a:ext cx="817730" cy="619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 smtClean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</a:t>
            </a: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</a:t>
            </a: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651192" y="2424450"/>
            <a:ext cx="302930" cy="31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678593" y="1350793"/>
            <a:ext cx="302930" cy="3174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5432572" y="3829316"/>
            <a:ext cx="3570699" cy="9536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73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="" xmlns:a16="http://schemas.microsoft.com/office/drawing/2014/main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19246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Classical </a:t>
            </a:r>
            <a:r>
              <a:rPr lang="en-US" sz="2400" b="1" dirty="0" smtClean="0">
                <a:solidFill>
                  <a:schemeClr val="bg1"/>
                </a:solidFill>
              </a:rPr>
              <a:t>Cryptography: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</a:rPr>
              <a:t>AES Block Cipher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Avenir Blac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23" y="2539012"/>
            <a:ext cx="8961397" cy="1529116"/>
          </a:xfrm>
          <a:prstGeom prst="rect">
            <a:avLst/>
          </a:prstGeom>
          <a:solidFill>
            <a:srgbClr val="FFFF85"/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b="1" dirty="0">
                <a:cs typeface="Avenir Black"/>
              </a:rPr>
              <a:t>AES (</a:t>
            </a:r>
            <a:r>
              <a:rPr lang="en-US" b="1" dirty="0" smtClean="0">
                <a:cs typeface="Avenir Black"/>
              </a:rPr>
              <a:t>2001) </a:t>
            </a:r>
            <a:r>
              <a:rPr lang="en-US" b="1" dirty="0">
                <a:cs typeface="Avenir Black"/>
              </a:rPr>
              <a:t>Block </a:t>
            </a:r>
            <a:r>
              <a:rPr lang="en-US" b="1" dirty="0" smtClean="0">
                <a:cs typeface="Avenir Black"/>
              </a:rPr>
              <a:t>Cipher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>
                <a:latin typeface="+mj-lt"/>
                <a:cs typeface="Avenir Black"/>
              </a:rPr>
              <a:t>M</a:t>
            </a:r>
            <a:r>
              <a:rPr lang="en-US" dirty="0" smtClean="0">
                <a:latin typeface="+mj-lt"/>
                <a:cs typeface="Avenir Black"/>
              </a:rPr>
              <a:t>aps deterministically and with reversible operations input (128 bits) into output (128 bits)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+mj-lt"/>
                <a:cs typeface="Avenir Black"/>
              </a:rPr>
              <a:t>Has hardware support</a:t>
            </a:r>
            <a:r>
              <a:rPr lang="en-US" dirty="0">
                <a:latin typeface="+mj-lt"/>
                <a:cs typeface="Avenir Black"/>
              </a:rPr>
              <a:t> </a:t>
            </a:r>
            <a:r>
              <a:rPr lang="en-US" dirty="0" smtClean="0">
                <a:latin typeface="+mj-lt"/>
                <a:cs typeface="Avenir Black"/>
              </a:rPr>
              <a:t>(Intel </a:t>
            </a:r>
            <a:r>
              <a:rPr lang="en-US" dirty="0" err="1" smtClean="0">
                <a:latin typeface="+mj-lt"/>
                <a:cs typeface="Avenir Black"/>
              </a:rPr>
              <a:t>Westmere</a:t>
            </a:r>
            <a:r>
              <a:rPr lang="en-US" dirty="0" smtClean="0">
                <a:latin typeface="+mj-lt"/>
                <a:cs typeface="Avenir Black"/>
              </a:rPr>
              <a:t>, AMD Bulldozer</a:t>
            </a:r>
            <a:r>
              <a:rPr lang="en-US" dirty="0">
                <a:latin typeface="+mj-lt"/>
                <a:cs typeface="Avenir Black"/>
              </a:rPr>
              <a:t>, ARM </a:t>
            </a:r>
            <a:r>
              <a:rPr lang="en-US" dirty="0" smtClean="0">
                <a:latin typeface="+mj-lt"/>
                <a:cs typeface="Avenir Black"/>
              </a:rPr>
              <a:t>Cortex-A53)</a:t>
            </a:r>
            <a:endParaRPr lang="en-US" dirty="0" smtClean="0">
              <a:cs typeface="Avenir Black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dirty="0">
                <a:latin typeface="+mj-lt"/>
                <a:cs typeface="Avenir Black"/>
              </a:rPr>
              <a:t>AES is a strong cryptographic primitive, widely trusted as a secure </a:t>
            </a:r>
            <a:r>
              <a:rPr lang="en-US" b="1" dirty="0" smtClean="0">
                <a:latin typeface="+mj-lt"/>
                <a:cs typeface="Avenir Black"/>
              </a:rPr>
              <a:t>PRP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5923" y="4160994"/>
            <a:ext cx="896139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cs typeface="Avenir Black"/>
              </a:rPr>
              <a:t>A secure pseudorandom permutation (PRP)</a:t>
            </a:r>
            <a:r>
              <a:rPr lang="en-US" dirty="0">
                <a:cs typeface="Avenir Black"/>
              </a:rPr>
              <a:t> </a:t>
            </a:r>
            <a:endParaRPr lang="en-US" dirty="0" smtClean="0">
              <a:cs typeface="Avenir Black"/>
            </a:endParaRPr>
          </a:p>
          <a:p>
            <a:r>
              <a:rPr lang="en-US" dirty="0" smtClean="0">
                <a:cs typeface="Avenir Black"/>
              </a:rPr>
              <a:t>produces </a:t>
            </a:r>
            <a:r>
              <a:rPr lang="en-US" dirty="0">
                <a:cs typeface="Avenir Black"/>
              </a:rPr>
              <a:t>permutations that are computationally indistinguishable from uniformly random permutations by any </a:t>
            </a:r>
            <a:r>
              <a:rPr lang="en-US" i="1" dirty="0">
                <a:cs typeface="Avenir Black"/>
              </a:rPr>
              <a:t>known</a:t>
            </a:r>
            <a:r>
              <a:rPr lang="en-US" dirty="0">
                <a:cs typeface="Avenir Black"/>
              </a:rPr>
              <a:t> </a:t>
            </a:r>
            <a:r>
              <a:rPr lang="en-US" dirty="0" smtClean="0">
                <a:cs typeface="Avenir Black"/>
              </a:rPr>
              <a:t>polynomial-time algorithm</a:t>
            </a:r>
            <a:endParaRPr lang="en-US" dirty="0" smtClean="0">
              <a:latin typeface="+mj-lt"/>
              <a:cs typeface="Avenir Black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3555492" y="779632"/>
            <a:ext cx="1920240" cy="9005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+mj-lt"/>
              </a:rPr>
              <a:t>Encrypt</a:t>
            </a:r>
          </a:p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+mj-lt"/>
              </a:rPr>
              <a:t>Decrypt</a:t>
            </a:r>
          </a:p>
        </p:txBody>
      </p:sp>
      <p:sp>
        <p:nvSpPr>
          <p:cNvPr id="24" name="Line 5"/>
          <p:cNvSpPr>
            <a:spLocks noChangeShapeType="1"/>
          </p:cNvSpPr>
          <p:nvPr/>
        </p:nvSpPr>
        <p:spPr bwMode="auto">
          <a:xfrm>
            <a:off x="2821432" y="1179682"/>
            <a:ext cx="7340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latin typeface="+mj-lt"/>
            </a:endParaRPr>
          </a:p>
        </p:txBody>
      </p:sp>
      <p:sp>
        <p:nvSpPr>
          <p:cNvPr id="25" name="Line 6"/>
          <p:cNvSpPr>
            <a:spLocks noChangeShapeType="1"/>
          </p:cNvSpPr>
          <p:nvPr/>
        </p:nvSpPr>
        <p:spPr bwMode="auto">
          <a:xfrm>
            <a:off x="5475732" y="1179682"/>
            <a:ext cx="527812" cy="3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latin typeface="+mj-lt"/>
            </a:endParaRP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6021832" y="1008232"/>
            <a:ext cx="22098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 err="1" smtClean="0">
                <a:latin typeface="+mj-lt"/>
              </a:rPr>
              <a:t>Ciphertext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Block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6602358" y="662315"/>
            <a:ext cx="10134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+mj-lt"/>
              </a:rPr>
              <a:t>128 bits</a:t>
            </a:r>
            <a:endParaRPr lang="en-US" sz="2000" dirty="0">
              <a:latin typeface="+mj-lt"/>
            </a:endParaRPr>
          </a:p>
        </p:txBody>
      </p: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637032" y="1008232"/>
            <a:ext cx="22098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+mj-lt"/>
              </a:rPr>
              <a:t>Plaintext </a:t>
            </a:r>
            <a:r>
              <a:rPr lang="en-US" sz="2000" dirty="0">
                <a:latin typeface="+mj-lt"/>
              </a:rPr>
              <a:t>Block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1148706" y="637947"/>
            <a:ext cx="10134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+mj-lt"/>
              </a:rPr>
              <a:t>128 bits</a:t>
            </a:r>
            <a:endParaRPr lang="en-US" sz="2000" dirty="0">
              <a:latin typeface="+mj-lt"/>
            </a:endParaRPr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auto">
          <a:xfrm>
            <a:off x="3555492" y="1979782"/>
            <a:ext cx="192024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>
                <a:latin typeface="+mj-lt"/>
              </a:rPr>
              <a:t>Key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5475732" y="1951177"/>
            <a:ext cx="22326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+mj-lt"/>
              </a:rPr>
              <a:t>128|192|256  bits</a:t>
            </a:r>
            <a:endParaRPr lang="en-US" sz="2000" dirty="0">
              <a:latin typeface="+mj-lt"/>
            </a:endParaRPr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 flipV="1">
            <a:off x="4510024" y="1680210"/>
            <a:ext cx="0" cy="2995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latin typeface="+mj-lt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170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27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9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DP, HE, MPC, TEE…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But where </a:t>
            </a:r>
            <a:r>
              <a:rPr lang="en-US" sz="2400" b="1" dirty="0">
                <a:solidFill>
                  <a:schemeClr val="bg1"/>
                </a:solidFill>
              </a:rPr>
              <a:t>is Classical Cryptography?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3486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28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05044" y="1035945"/>
            <a:ext cx="8986870" cy="15452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Researchers </a:t>
            </a:r>
            <a:r>
              <a:rPr lang="en-US" sz="2000" dirty="0">
                <a:solidFill>
                  <a:schemeClr val="tx1"/>
                </a:solidFill>
              </a:rPr>
              <a:t>from </a:t>
            </a:r>
            <a:r>
              <a:rPr lang="en-US" sz="2000" dirty="0" smtClean="0">
                <a:solidFill>
                  <a:schemeClr val="tx1"/>
                </a:solidFill>
              </a:rPr>
              <a:t>2020 – 2024 </a:t>
            </a:r>
            <a:r>
              <a:rPr lang="en-US" sz="2000" dirty="0">
                <a:solidFill>
                  <a:schemeClr val="tx1"/>
                </a:solidFill>
              </a:rPr>
              <a:t>consistently argue that applying </a:t>
            </a:r>
            <a:r>
              <a:rPr lang="en-US" sz="2000" dirty="0" smtClean="0">
                <a:solidFill>
                  <a:schemeClr val="tx1"/>
                </a:solidFill>
              </a:rPr>
              <a:t>symmetric-key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encryption </a:t>
            </a:r>
            <a:r>
              <a:rPr lang="en-US" sz="2000" dirty="0">
                <a:solidFill>
                  <a:schemeClr val="tx1"/>
                </a:solidFill>
              </a:rPr>
              <a:t>like AES or DES </a:t>
            </a:r>
            <a:r>
              <a:rPr lang="en-US" sz="2000" dirty="0" smtClean="0">
                <a:solidFill>
                  <a:schemeClr val="tx1"/>
                </a:solidFill>
              </a:rPr>
              <a:t>in FL is </a:t>
            </a:r>
          </a:p>
        </p:txBody>
      </p:sp>
      <p:pic>
        <p:nvPicPr>
          <p:cNvPr id="6" name="Picture 2" descr="C:\Users\burla\Downloads\attention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94" y="171721"/>
            <a:ext cx="466532" cy="41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661620" y="1918512"/>
            <a:ext cx="3925593" cy="40011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unsuitable, challenging, not </a:t>
            </a:r>
            <a:r>
              <a:rPr lang="en-US" sz="2000" dirty="0" smtClean="0"/>
              <a:t>feasible</a:t>
            </a:r>
            <a:endParaRPr lang="en-US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6806" y="2861573"/>
            <a:ext cx="9005108" cy="2246769"/>
          </a:xfrm>
          <a:prstGeom prst="rect">
            <a:avLst/>
          </a:prstGeom>
          <a:solidFill>
            <a:srgbClr val="FFFFB9"/>
          </a:solidFill>
        </p:spPr>
        <p:txBody>
          <a:bodyPr wrap="square">
            <a:spAutoFit/>
          </a:bodyPr>
          <a:lstStyle/>
          <a:p>
            <a:r>
              <a:rPr lang="en-US" sz="1400" b="1" dirty="0" smtClean="0"/>
              <a:t>Secure</a:t>
            </a:r>
            <a:r>
              <a:rPr lang="en-US" sz="1400" b="1" dirty="0"/>
              <a:t>, Privacy-Preserving, and Federated Machine Learning in Medical </a:t>
            </a:r>
            <a:r>
              <a:rPr lang="en-US" sz="1400" b="1" dirty="0" smtClean="0"/>
              <a:t>Imaging, </a:t>
            </a:r>
          </a:p>
          <a:p>
            <a:r>
              <a:rPr lang="en-US" sz="1400" dirty="0"/>
              <a:t>G. </a:t>
            </a:r>
            <a:r>
              <a:rPr lang="en-US" sz="1400" dirty="0" err="1"/>
              <a:t>Kaissis</a:t>
            </a:r>
            <a:r>
              <a:rPr lang="en-US" sz="1400" dirty="0"/>
              <a:t> et al. (</a:t>
            </a:r>
            <a:r>
              <a:rPr lang="en-US" sz="1400" b="1" dirty="0"/>
              <a:t>2020</a:t>
            </a:r>
            <a:r>
              <a:rPr lang="en-US" sz="1400" dirty="0"/>
              <a:t>) </a:t>
            </a:r>
            <a:r>
              <a:rPr lang="en-US" sz="1400" dirty="0" smtClean="0"/>
              <a:t>Nature </a:t>
            </a:r>
            <a:r>
              <a:rPr lang="en-US" sz="1400" dirty="0"/>
              <a:t>Machine </a:t>
            </a:r>
            <a:r>
              <a:rPr lang="en-US" sz="1400" dirty="0" smtClean="0"/>
              <a:t>Intelligence</a:t>
            </a:r>
          </a:p>
          <a:p>
            <a:r>
              <a:rPr lang="en-US" sz="1400" b="1" dirty="0" smtClean="0"/>
              <a:t>Private </a:t>
            </a:r>
            <a:r>
              <a:rPr lang="en-US" sz="1400" b="1" dirty="0"/>
              <a:t>Artificial Intelligence: Machine Learning on Encrypted </a:t>
            </a:r>
            <a:r>
              <a:rPr lang="en-US" sz="1400" b="1" dirty="0" smtClean="0"/>
              <a:t>Data, </a:t>
            </a:r>
          </a:p>
          <a:p>
            <a:r>
              <a:rPr lang="en-US" sz="1400" dirty="0"/>
              <a:t>Kristin E. </a:t>
            </a:r>
            <a:r>
              <a:rPr lang="en-US" sz="1400" dirty="0" err="1"/>
              <a:t>Lauter</a:t>
            </a:r>
            <a:r>
              <a:rPr lang="en-US" sz="1400" dirty="0"/>
              <a:t> (</a:t>
            </a:r>
            <a:r>
              <a:rPr lang="en-US" sz="1400" b="1" dirty="0"/>
              <a:t>2022</a:t>
            </a:r>
            <a:r>
              <a:rPr lang="en-US" sz="1400" dirty="0"/>
              <a:t>) </a:t>
            </a:r>
            <a:r>
              <a:rPr lang="en-US" sz="1400" dirty="0" smtClean="0"/>
              <a:t>SIAM</a:t>
            </a:r>
            <a:endParaRPr lang="en-US" sz="1400" dirty="0"/>
          </a:p>
          <a:p>
            <a:r>
              <a:rPr lang="en-US" sz="1400" b="1" dirty="0" err="1" smtClean="0"/>
              <a:t>Cybersecurity</a:t>
            </a:r>
            <a:r>
              <a:rPr lang="en-US" sz="1400" b="1" dirty="0" smtClean="0"/>
              <a:t> </a:t>
            </a:r>
            <a:r>
              <a:rPr lang="en-US" sz="1400" b="1" dirty="0"/>
              <a:t>English Accelerated Encrypted Execution of General Purpose </a:t>
            </a:r>
            <a:r>
              <a:rPr lang="en-US" sz="1400" b="1" dirty="0" smtClean="0"/>
              <a:t>Applications, </a:t>
            </a:r>
          </a:p>
          <a:p>
            <a:r>
              <a:rPr lang="en-US" sz="1400" dirty="0"/>
              <a:t>V. Joseph et al (</a:t>
            </a:r>
            <a:r>
              <a:rPr lang="en-US" sz="1400" b="1" dirty="0"/>
              <a:t>2023</a:t>
            </a:r>
            <a:r>
              <a:rPr lang="en-US" sz="1400" dirty="0"/>
              <a:t>) </a:t>
            </a:r>
            <a:r>
              <a:rPr lang="en-US" sz="1400" dirty="0" smtClean="0"/>
              <a:t>NVIDIA Blog</a:t>
            </a:r>
          </a:p>
          <a:p>
            <a:r>
              <a:rPr lang="en-US" sz="1400" b="1" dirty="0" err="1" smtClean="0"/>
              <a:t>FedSHE</a:t>
            </a:r>
            <a:r>
              <a:rPr lang="en-US" sz="1400" b="1" dirty="0"/>
              <a:t>: Privacy-Preserving and Efficient Federated Learning with Adaptive Segmented CKKS </a:t>
            </a:r>
            <a:r>
              <a:rPr lang="en-US" sz="1400" b="1" dirty="0" err="1"/>
              <a:t>Homomorphic</a:t>
            </a:r>
            <a:r>
              <a:rPr lang="en-US" sz="1400" b="1" dirty="0"/>
              <a:t> </a:t>
            </a:r>
            <a:r>
              <a:rPr lang="en-US" sz="1400" b="1" dirty="0" smtClean="0"/>
              <a:t>Encryption,</a:t>
            </a:r>
          </a:p>
          <a:p>
            <a:r>
              <a:rPr lang="en-US" sz="1400" dirty="0"/>
              <a:t>Pan Y. et al. (</a:t>
            </a:r>
            <a:r>
              <a:rPr lang="en-US" sz="1400" b="1" dirty="0"/>
              <a:t>2024</a:t>
            </a:r>
            <a:r>
              <a:rPr lang="en-US" sz="1400" dirty="0"/>
              <a:t>) </a:t>
            </a:r>
            <a:r>
              <a:rPr lang="en-US" sz="1400" dirty="0" smtClean="0"/>
              <a:t> </a:t>
            </a:r>
            <a:r>
              <a:rPr lang="en-US" sz="1400" dirty="0" err="1" smtClean="0"/>
              <a:t>Cybersecurity</a:t>
            </a:r>
            <a:endParaRPr lang="en-US" sz="1400" dirty="0"/>
          </a:p>
          <a:p>
            <a:r>
              <a:rPr lang="en-US" sz="1400" b="1" dirty="0" smtClean="0"/>
              <a:t>Revisiting </a:t>
            </a:r>
            <a:r>
              <a:rPr lang="en-US" sz="1400" b="1" dirty="0"/>
              <a:t>Fully </a:t>
            </a:r>
            <a:r>
              <a:rPr lang="en-US" sz="1400" b="1" dirty="0" err="1"/>
              <a:t>Homomorphic</a:t>
            </a:r>
            <a:r>
              <a:rPr lang="en-US" sz="1400" b="1" dirty="0"/>
              <a:t> Encryption Schemes for Privacy-Preserving </a:t>
            </a:r>
            <a:r>
              <a:rPr lang="en-US" sz="1400" b="1" dirty="0" smtClean="0"/>
              <a:t>Computing, </a:t>
            </a:r>
          </a:p>
          <a:p>
            <a:r>
              <a:rPr lang="en-US" sz="1400" dirty="0"/>
              <a:t>N. Jain et al. (</a:t>
            </a:r>
            <a:r>
              <a:rPr lang="en-US" sz="1400" b="1" dirty="0"/>
              <a:t>2024</a:t>
            </a:r>
            <a:r>
              <a:rPr lang="en-US" sz="1400" dirty="0"/>
              <a:t>) </a:t>
            </a:r>
            <a:r>
              <a:rPr lang="en-US" sz="1400" dirty="0" smtClean="0"/>
              <a:t> Emerging </a:t>
            </a:r>
            <a:r>
              <a:rPr lang="en-US" sz="1400" dirty="0"/>
              <a:t>Technologies and Security in Cloud </a:t>
            </a:r>
            <a:r>
              <a:rPr lang="en-US" sz="1400" dirty="0" smtClean="0"/>
              <a:t>Computing</a:t>
            </a:r>
            <a:endParaRPr lang="en-US" sz="1400" dirty="0"/>
          </a:p>
        </p:txBody>
      </p:sp>
      <p:sp>
        <p:nvSpPr>
          <p:cNvPr id="11" name="Стрелка вниз 10"/>
          <p:cNvSpPr/>
          <p:nvPr/>
        </p:nvSpPr>
        <p:spPr>
          <a:xfrm>
            <a:off x="5071550" y="2231012"/>
            <a:ext cx="502041" cy="647700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31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92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Ch4: </a:t>
            </a:r>
            <a:r>
              <a:rPr lang="en-US" sz="2400" b="1" dirty="0" smtClean="0">
                <a:solidFill>
                  <a:schemeClr val="bg1"/>
                </a:solidFill>
              </a:rPr>
              <a:t>DCGD/</a:t>
            </a:r>
            <a:r>
              <a:rPr lang="en-US" sz="2400" b="1" dirty="0" err="1" smtClean="0">
                <a:solidFill>
                  <a:schemeClr val="bg1"/>
                </a:solidFill>
              </a:rPr>
              <a:t>PermK</a:t>
            </a:r>
            <a:r>
              <a:rPr lang="en-US" sz="2400" b="1" dirty="0" smtClean="0">
                <a:solidFill>
                  <a:schemeClr val="bg1"/>
                </a:solidFill>
              </a:rPr>
              <a:t>/AES (2023)</a:t>
            </a:r>
            <a:endParaRPr lang="en-US" sz="1200" b="1" i="1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31332" y="19637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29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Picture 2" descr="https://lh3.googleusercontent.com/-66gsiHE9Zboiy0wdRUe7KFXz0TacDMMjnQ524rpQgy_QB2hee7yxA10BwY-zBiouLuJ4f-HGKFMrWG-CudSOkii4_O02wYB6q3xHyC0Jmt-FxV1IP751YCbgoxh151R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8" y="857356"/>
            <a:ext cx="913141" cy="74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81" y="2004079"/>
            <a:ext cx="3335810" cy="2755014"/>
          </a:xfrm>
          <a:prstGeom prst="rect">
            <a:avLst/>
          </a:prstGeom>
          <a:noFill/>
          <a:ln>
            <a:noFill/>
          </a:ln>
          <a:effectLst>
            <a:glow rad="317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Users\burla\Downloads\Untitled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91" y="857356"/>
            <a:ext cx="772755" cy="77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вал 1"/>
          <p:cNvSpPr/>
          <p:nvPr/>
        </p:nvSpPr>
        <p:spPr>
          <a:xfrm>
            <a:off x="5932953" y="940994"/>
            <a:ext cx="3083693" cy="12097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</a:t>
            </a:r>
            <a:r>
              <a:rPr lang="en-US" dirty="0" smtClean="0"/>
              <a:t>istributed </a:t>
            </a:r>
            <a:r>
              <a:rPr lang="en-US" b="1" dirty="0" smtClean="0"/>
              <a:t>C</a:t>
            </a:r>
            <a:r>
              <a:rPr lang="en-US" dirty="0" smtClean="0"/>
              <a:t>ompressed </a:t>
            </a:r>
            <a:r>
              <a:rPr lang="en-US" b="1" dirty="0" smtClean="0"/>
              <a:t>G</a:t>
            </a:r>
            <a:r>
              <a:rPr lang="en-US" dirty="0" smtClean="0"/>
              <a:t>radient </a:t>
            </a:r>
            <a:r>
              <a:rPr lang="en-US" b="1" dirty="0" smtClean="0"/>
              <a:t>D</a:t>
            </a:r>
            <a:r>
              <a:rPr lang="en-US" dirty="0" smtClean="0"/>
              <a:t>escent</a:t>
            </a:r>
            <a:endParaRPr lang="ru-RU" dirty="0"/>
          </a:p>
        </p:txBody>
      </p:sp>
      <p:sp>
        <p:nvSpPr>
          <p:cNvPr id="18" name="Овал 17"/>
          <p:cNvSpPr/>
          <p:nvPr/>
        </p:nvSpPr>
        <p:spPr>
          <a:xfrm>
            <a:off x="5932953" y="3784855"/>
            <a:ext cx="3083694" cy="10457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</a:t>
            </a:r>
            <a:r>
              <a:rPr lang="en-US" dirty="0" smtClean="0"/>
              <a:t>dvanced </a:t>
            </a:r>
            <a:r>
              <a:rPr lang="en-US" b="1" dirty="0" smtClean="0"/>
              <a:t>E</a:t>
            </a:r>
            <a:r>
              <a:rPr lang="en-US" dirty="0" smtClean="0"/>
              <a:t>ncryption </a:t>
            </a:r>
            <a:r>
              <a:rPr lang="en-US" b="1" dirty="0" smtClean="0"/>
              <a:t>S</a:t>
            </a:r>
            <a:r>
              <a:rPr lang="en-US" dirty="0" smtClean="0"/>
              <a:t>tandar</a:t>
            </a:r>
            <a:r>
              <a:rPr lang="en-US" dirty="0"/>
              <a:t>d</a:t>
            </a:r>
            <a:endParaRPr lang="ru-RU" dirty="0"/>
          </a:p>
        </p:txBody>
      </p:sp>
      <p:sp>
        <p:nvSpPr>
          <p:cNvPr id="19" name="Овал 18"/>
          <p:cNvSpPr/>
          <p:nvPr/>
        </p:nvSpPr>
        <p:spPr>
          <a:xfrm>
            <a:off x="5932953" y="2386931"/>
            <a:ext cx="3083694" cy="121252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Perm</a:t>
            </a:r>
            <a:r>
              <a:rPr lang="en-US" dirty="0" smtClean="0"/>
              <a:t>utated Correlated Compressors</a:t>
            </a:r>
            <a:endParaRPr lang="ru-RU" dirty="0"/>
          </a:p>
        </p:txBody>
      </p:sp>
      <p:sp>
        <p:nvSpPr>
          <p:cNvPr id="4" name="AutoShape 2" descr="https://miro.medium.com/v2/resize:fit:1400/format:webp/1*emPDLzTy0oW5BWLuxDSbKQ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https://miro.medium.com/v2/resize:fit:1400/format:webp/1*emPDLzTy0oW5BWLuxDSbKQ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https://online.stanford.edu/sites/default/files/styles/widescreen_large/public/2018-03/engineering-computer-science-cryptography-i_soe-yee0001.jpg?h=ae1281eb&amp;itok=9jhEL-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068" y="3872544"/>
            <a:ext cx="1547250" cy="8703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idg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41" y="1929492"/>
            <a:ext cx="1832005" cy="18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burla\Downloads\convolutionallandscap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893" y="857979"/>
            <a:ext cx="1976180" cy="114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9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xmlns="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0761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DCGD/</a:t>
            </a:r>
            <a:r>
              <a:rPr lang="en-US" sz="2400" b="1" dirty="0" err="1" smtClean="0">
                <a:solidFill>
                  <a:schemeClr val="bg1"/>
                </a:solidFill>
              </a:rPr>
              <a:t>PermK</a:t>
            </a:r>
            <a:endParaRPr lang="en-US" sz="1200" b="1" i="1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25243" y="2093720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87849" y="2617203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25243" y="3124146"/>
            <a:ext cx="274458" cy="287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170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8808376" y="52679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967125" y="52709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47104" y="52710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8490338" y="52710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8330594" y="52646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8167730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8006186" y="526781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1096539" y="3165485"/>
            <a:ext cx="687689" cy="396714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  <a:effectLst>
            <a:glow rad="114300">
              <a:schemeClr val="accent1">
                <a:lumMod val="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1096539" y="2692571"/>
            <a:ext cx="687689" cy="39671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  <a:effectLst>
            <a:glow rad="114300">
              <a:srgbClr val="67AD31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1120140" y="2075716"/>
            <a:ext cx="664089" cy="52802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>
            <a:glow rad="1143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28924" y="2142883"/>
            <a:ext cx="494595" cy="424792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263214" y="2711829"/>
            <a:ext cx="370245" cy="319147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40" name="Picture 2" descr="C:\Users\burla\Downloads\Рисунок1-removebg-preview (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90" y="3174298"/>
            <a:ext cx="455399" cy="3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09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xmlns="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0761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DCGD/</a:t>
            </a:r>
            <a:r>
              <a:rPr lang="en-US" sz="2400" b="1" dirty="0" err="1" smtClean="0">
                <a:solidFill>
                  <a:schemeClr val="bg1"/>
                </a:solidFill>
              </a:rPr>
              <a:t>PermK</a:t>
            </a:r>
            <a:endParaRPr lang="en-US" sz="1200" b="1" i="1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925243" y="2093720"/>
            <a:ext cx="274458" cy="287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Полилиния 18"/>
          <p:cNvSpPr/>
          <p:nvPr/>
        </p:nvSpPr>
        <p:spPr>
          <a:xfrm>
            <a:off x="2277405" y="2167648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887849" y="2617203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925243" y="3124146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2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68" y="2478158"/>
            <a:ext cx="850867" cy="110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 2" descr="\documentclass{article}&#10;\usepackage{amsmath}&#10;\pagestyle{empty}&#10;\begin{document}&#10;&#10;$g_i^k = B_i(\nabla f_i(x^k)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8" y="2090657"/>
            <a:ext cx="1922339" cy="283402"/>
          </a:xfrm>
          <a:prstGeom prst="rect">
            <a:avLst/>
          </a:prstGeom>
        </p:spPr>
      </p:pic>
      <p:sp>
        <p:nvSpPr>
          <p:cNvPr id="22" name="Полилиния 21"/>
          <p:cNvSpPr/>
          <p:nvPr/>
        </p:nvSpPr>
        <p:spPr>
          <a:xfrm>
            <a:off x="2277405" y="2659790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2271618" y="314647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8" name="Прямоугольник 67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170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72759" y="776628"/>
            <a:ext cx="8917431" cy="400110"/>
          </a:xfrm>
          <a:prstGeom prst="rect">
            <a:avLst/>
          </a:prstGeom>
          <a:solidFill>
            <a:srgbClr val="FFFF85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 smtClean="0"/>
              <a:t>PermK</a:t>
            </a:r>
            <a:r>
              <a:rPr lang="en-US" sz="2000" b="1" dirty="0" smtClean="0"/>
              <a:t> Compressors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err="1"/>
              <a:t>Rafał</a:t>
            </a:r>
            <a:r>
              <a:rPr lang="en-US" sz="2000" dirty="0"/>
              <a:t> </a:t>
            </a:r>
            <a:r>
              <a:rPr lang="en-US" sz="2000" dirty="0" err="1"/>
              <a:t>Szlendak</a:t>
            </a:r>
            <a:r>
              <a:rPr lang="en-US" sz="2000" dirty="0"/>
              <a:t>, </a:t>
            </a:r>
            <a:r>
              <a:rPr lang="en-US" sz="2000" dirty="0" smtClean="0"/>
              <a:t>et al. 2021)</a:t>
            </a:r>
          </a:p>
        </p:txBody>
      </p:sp>
      <p:cxnSp>
        <p:nvCxnSpPr>
          <p:cNvPr id="4" name="Прямая со стрелкой 3"/>
          <p:cNvCxnSpPr>
            <a:stCxn id="16" idx="2"/>
          </p:cNvCxnSpPr>
          <p:nvPr/>
        </p:nvCxnSpPr>
        <p:spPr>
          <a:xfrm flipH="1">
            <a:off x="4150360" y="1176738"/>
            <a:ext cx="381115" cy="91391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1096539" y="3165485"/>
            <a:ext cx="687689" cy="396714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  <a:effectLst>
            <a:glow rad="114300">
              <a:schemeClr val="accent1">
                <a:lumMod val="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1096539" y="2692571"/>
            <a:ext cx="687689" cy="39671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  <a:effectLst>
            <a:glow rad="114300">
              <a:srgbClr val="67AD31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1120140" y="2075716"/>
            <a:ext cx="664089" cy="52802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>
            <a:glow rad="1143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37" name="Рисунок 36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1228924" y="2142883"/>
            <a:ext cx="494595" cy="424792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1263214" y="2711829"/>
            <a:ext cx="370245" cy="319147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39" name="Picture 2" descr="C:\Users\burla\Downloads\Рисунок1-removebg-preview (1)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90" y="3174298"/>
            <a:ext cx="455399" cy="3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 descr="\documentclass{article}&#10;\usepackage{amsmath}&#10;\pagestyle{empty}&#10;\begin{document}&#10;&#10;$k=1,2,3,\dots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90" y="3671570"/>
            <a:ext cx="1453714" cy="224000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&#10;$[d]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75" y="2824888"/>
            <a:ext cx="213333" cy="254476"/>
          </a:xfrm>
          <a:prstGeom prst="rect">
            <a:avLst/>
          </a:prstGeom>
        </p:spPr>
      </p:pic>
      <p:sp>
        <p:nvSpPr>
          <p:cNvPr id="40" name="Овал 39"/>
          <p:cNvSpPr/>
          <p:nvPr/>
        </p:nvSpPr>
        <p:spPr>
          <a:xfrm>
            <a:off x="8808376" y="52679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8967125" y="52709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8647104" y="52710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8490338" y="52710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8330594" y="52646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8167730" y="526781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8006186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\documentclass{article}&#10;\usepackage{amsmath}&#10;\pagestyle{empty}&#10;\begin{document}&#10;&#10;&#10;$1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510431"/>
            <a:ext cx="58284" cy="114486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begin{document}&#10;&#10;&#10;$2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41" y="2697121"/>
            <a:ext cx="71424" cy="115170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begin{document}&#10;&#10;&#10;$3$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882833"/>
            <a:ext cx="74986" cy="120071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pagestyle{empty}&#10;\begin{document}&#10;&#10;&#10;$4$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064981"/>
            <a:ext cx="81105" cy="118644"/>
          </a:xfrm>
          <a:prstGeom prst="rect">
            <a:avLst/>
          </a:prstGeom>
        </p:spPr>
      </p:pic>
      <p:pic>
        <p:nvPicPr>
          <p:cNvPr id="12" name="Рисунок 11" descr="\documentclass{article}&#10;\usepackage{amsmath}&#10;\pagestyle{empty}&#10;\begin{document}&#10;&#10;&#10;$5$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247469"/>
            <a:ext cx="72768" cy="123274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pagestyle{empty}&#10;\begin{document}&#10;&#10;&#10;$6$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49" y="3450076"/>
            <a:ext cx="76397" cy="1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xmlns="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0761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DCGD/</a:t>
            </a:r>
            <a:r>
              <a:rPr lang="en-US" sz="2400" b="1" dirty="0" err="1" smtClean="0">
                <a:solidFill>
                  <a:schemeClr val="bg1"/>
                </a:solidFill>
              </a:rPr>
              <a:t>PermK</a:t>
            </a:r>
            <a:endParaRPr lang="en-US" sz="1200" b="1" i="1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1925243" y="2093720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1887849" y="2617203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1925243" y="3124146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2 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68" y="2478158"/>
            <a:ext cx="850867" cy="110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 2" descr="\documentclass{article}&#10;\usepackage{amsmath}&#10;\pagestyle{empty}&#10;\begin{document}&#10;&#10;$g_i^k = B_i(\nabla f_i(x^k)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8" y="2090657"/>
            <a:ext cx="1922339" cy="283402"/>
          </a:xfrm>
          <a:prstGeom prst="rect">
            <a:avLst/>
          </a:prstGeom>
        </p:spPr>
      </p:pic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049753"/>
              </p:ext>
            </p:extLst>
          </p:nvPr>
        </p:nvGraphicFramePr>
        <p:xfrm>
          <a:off x="4818064" y="1938272"/>
          <a:ext cx="149739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512"/>
                <a:gridCol w="472440"/>
                <a:gridCol w="472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ru-RU" dirty="0"/>
                    </a:p>
                  </a:txBody>
                  <a:tcPr>
                    <a:solidFill>
                      <a:srgbClr val="D138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ru-RU" dirty="0"/>
                    </a:p>
                  </a:txBody>
                  <a:tcPr>
                    <a:solidFill>
                      <a:srgbClr val="D1382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ru-RU" dirty="0"/>
                    </a:p>
                  </a:txBody>
                  <a:tcPr>
                    <a:solidFill>
                      <a:srgbClr val="67A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ru-RU" dirty="0"/>
                    </a:p>
                  </a:txBody>
                  <a:tcPr>
                    <a:solidFill>
                      <a:srgbClr val="67A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ru-RU" dirty="0"/>
                    </a:p>
                  </a:txBody>
                  <a:tcPr>
                    <a:solidFill>
                      <a:srgbClr val="6561F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</a:t>
                      </a:r>
                      <a:endParaRPr lang="ru-RU" dirty="0"/>
                    </a:p>
                  </a:txBody>
                  <a:tcPr>
                    <a:solidFill>
                      <a:srgbClr val="6561F1"/>
                    </a:solidFill>
                  </a:tcPr>
                </a:tc>
              </a:tr>
            </a:tbl>
          </a:graphicData>
        </a:graphic>
      </p:graphicFrame>
      <p:pic>
        <p:nvPicPr>
          <p:cNvPr id="23" name="Рисунок 22" descr="\documentclass{article}&#10;\usepackage{amsmath}&#10;\pagestyle{empty}&#10;\begin{document}&#10;&#10;$\nabla f_{1,2,3}(x^k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490" y="1463981"/>
            <a:ext cx="1606993" cy="388729"/>
          </a:xfrm>
          <a:prstGeom prst="rect">
            <a:avLst/>
          </a:prstGeom>
        </p:spPr>
      </p:pic>
      <p:graphicFrame>
        <p:nvGraphicFramePr>
          <p:cNvPr id="30" name="Таблица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935429"/>
              </p:ext>
            </p:extLst>
          </p:nvPr>
        </p:nvGraphicFramePr>
        <p:xfrm>
          <a:off x="6899848" y="1942840"/>
          <a:ext cx="47326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2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ru-RU" dirty="0"/>
                    </a:p>
                  </a:txBody>
                  <a:tcPr>
                    <a:solidFill>
                      <a:srgbClr val="D1382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ru-RU" dirty="0"/>
                    </a:p>
                  </a:txBody>
                  <a:tcPr>
                    <a:solidFill>
                      <a:srgbClr val="D1382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Рисунок 8" descr="\documentclass{article}&#10;\usepackage{amsmath}&#10;\pagestyle{empty}&#10;\begin{document}&#10;&#10;$g_1^k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71" y="1497082"/>
            <a:ext cx="275634" cy="339726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pagestyle{empty}&#10;\begin{document}&#10;&#10;$g_2^k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24" y="1498508"/>
            <a:ext cx="276235" cy="340300"/>
          </a:xfrm>
          <a:prstGeom prst="rect">
            <a:avLst/>
          </a:prstGeom>
        </p:spPr>
      </p:pic>
      <p:pic>
        <p:nvPicPr>
          <p:cNvPr id="15" name="Рисунок 14" descr="\documentclass{article}&#10;\usepackage{amsmath}&#10;\pagestyle{empty}&#10;\begin{document}&#10;&#10;$g_3^k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712" y="1497454"/>
            <a:ext cx="276844" cy="344628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pagestyle{empty}&#10;\begin{document}&#10;&#10;$3 \times 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16" y="2832045"/>
            <a:ext cx="308102" cy="194137"/>
          </a:xfrm>
          <a:prstGeom prst="rect">
            <a:avLst/>
          </a:prstGeom>
        </p:spPr>
      </p:pic>
      <p:graphicFrame>
        <p:nvGraphicFramePr>
          <p:cNvPr id="39" name="Таблица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49684"/>
              </p:ext>
            </p:extLst>
          </p:nvPr>
        </p:nvGraphicFramePr>
        <p:xfrm>
          <a:off x="8626094" y="1938272"/>
          <a:ext cx="47244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ru-RU" dirty="0"/>
                    </a:p>
                  </a:txBody>
                  <a:tcPr>
                    <a:solidFill>
                      <a:srgbClr val="6561F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2.6</a:t>
                      </a:r>
                      <a:endParaRPr lang="ru-RU" dirty="0"/>
                    </a:p>
                  </a:txBody>
                  <a:tcPr>
                    <a:solidFill>
                      <a:srgbClr val="6561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Таблица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521865"/>
              </p:ext>
            </p:extLst>
          </p:nvPr>
        </p:nvGraphicFramePr>
        <p:xfrm>
          <a:off x="7773332" y="1945279"/>
          <a:ext cx="47455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45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1.3</a:t>
                      </a:r>
                      <a:endParaRPr lang="ru-RU" dirty="0"/>
                    </a:p>
                  </a:txBody>
                  <a:tcPr>
                    <a:solidFill>
                      <a:srgbClr val="67AD3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1.4</a:t>
                      </a:r>
                      <a:endParaRPr lang="ru-RU" dirty="0"/>
                    </a:p>
                  </a:txBody>
                  <a:tcPr>
                    <a:solidFill>
                      <a:srgbClr val="67AD3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Прямоугольник 16"/>
          <p:cNvSpPr/>
          <p:nvPr/>
        </p:nvSpPr>
        <p:spPr>
          <a:xfrm>
            <a:off x="3761113" y="4370832"/>
            <a:ext cx="5113901" cy="6949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Scaling is needed to preserve </a:t>
            </a:r>
            <a:r>
              <a:rPr lang="en-US" sz="2000" dirty="0" err="1" smtClean="0">
                <a:solidFill>
                  <a:schemeClr val="tx1"/>
                </a:solidFill>
              </a:rPr>
              <a:t>unbiasedness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44" name="Прямая со стрелкой 43"/>
          <p:cNvCxnSpPr/>
          <p:nvPr/>
        </p:nvCxnSpPr>
        <p:spPr>
          <a:xfrm flipV="1">
            <a:off x="6672641" y="3090672"/>
            <a:ext cx="1" cy="128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Прямоугольник 65"/>
          <p:cNvSpPr/>
          <p:nvPr/>
        </p:nvSpPr>
        <p:spPr>
          <a:xfrm>
            <a:off x="3660648" y="2837587"/>
            <a:ext cx="210955" cy="4003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170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92209" y="811650"/>
            <a:ext cx="6075553" cy="52802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Полилиния 37"/>
          <p:cNvSpPr/>
          <p:nvPr/>
        </p:nvSpPr>
        <p:spPr>
          <a:xfrm>
            <a:off x="2277405" y="2167648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5" name="Полилиния 44"/>
          <p:cNvSpPr/>
          <p:nvPr/>
        </p:nvSpPr>
        <p:spPr>
          <a:xfrm>
            <a:off x="2277405" y="2659790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8" name="Полилиния 47"/>
          <p:cNvSpPr/>
          <p:nvPr/>
        </p:nvSpPr>
        <p:spPr>
          <a:xfrm>
            <a:off x="2271618" y="314647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9" name="Рисунок 48" descr="\documentclass{article}&#10;\usepackage{amsmath}&#10;\pagestyle{empty}&#10;\begin{document}&#10;&#10;$3 \times 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21" y="2827166"/>
            <a:ext cx="308102" cy="194137"/>
          </a:xfrm>
          <a:prstGeom prst="rect">
            <a:avLst/>
          </a:prstGeom>
        </p:spPr>
      </p:pic>
      <p:pic>
        <p:nvPicPr>
          <p:cNvPr id="50" name="Рисунок 49" descr="\documentclass{article}&#10;\usepackage{amsmath}&#10;\pagestyle{empty}&#10;\begin{document}&#10;&#10;$3 \times 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507" y="2808400"/>
            <a:ext cx="308102" cy="194137"/>
          </a:xfrm>
          <a:prstGeom prst="rect">
            <a:avLst/>
          </a:prstGeom>
        </p:spPr>
      </p:pic>
      <p:sp>
        <p:nvSpPr>
          <p:cNvPr id="22" name="Стрелка вправо 21"/>
          <p:cNvSpPr/>
          <p:nvPr/>
        </p:nvSpPr>
        <p:spPr>
          <a:xfrm>
            <a:off x="6437015" y="2259037"/>
            <a:ext cx="354037" cy="36526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2" name="Рисунок 61" descr="\documentclass{article}&#10;\usepackage{amsmath}&#10;\pagestyle{empty}&#10;\begin{document}&#10;&#10;$k=1,2,3,\dots$&#10;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90" y="3671570"/>
            <a:ext cx="1453714" cy="224000"/>
          </a:xfrm>
          <a:prstGeom prst="rect">
            <a:avLst/>
          </a:prstGeom>
        </p:spPr>
      </p:pic>
      <p:sp>
        <p:nvSpPr>
          <p:cNvPr id="61" name="Прямоугольник 60"/>
          <p:cNvSpPr/>
          <p:nvPr/>
        </p:nvSpPr>
        <p:spPr>
          <a:xfrm>
            <a:off x="1096539" y="3165485"/>
            <a:ext cx="687689" cy="396714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  <a:effectLst>
            <a:glow rad="114300">
              <a:schemeClr val="accent1">
                <a:lumMod val="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1096539" y="2692571"/>
            <a:ext cx="687689" cy="39671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  <a:effectLst>
            <a:glow rad="114300">
              <a:srgbClr val="67AD31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65" name="Прямоугольник 64"/>
          <p:cNvSpPr/>
          <p:nvPr/>
        </p:nvSpPr>
        <p:spPr>
          <a:xfrm>
            <a:off x="1120140" y="2075716"/>
            <a:ext cx="664089" cy="52802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>
            <a:glow rad="1143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67" name="Рисунок 66"/>
          <p:cNvPicPr>
            <a:picLocks noChangeAspect="1"/>
          </p:cNvPicPr>
          <p:nvPr/>
        </p:nvPicPr>
        <p:blipFill>
          <a:blip r:embed="rId30">
            <a:lum/>
            <a:alphaModFix/>
          </a:blip>
          <a:srcRect/>
          <a:stretch>
            <a:fillRect/>
          </a:stretch>
        </p:blipFill>
        <p:spPr>
          <a:xfrm>
            <a:off x="1228924" y="2142883"/>
            <a:ext cx="494595" cy="424792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68" name="Рисунок 67"/>
          <p:cNvPicPr>
            <a:picLocks noChangeAspect="1"/>
          </p:cNvPicPr>
          <p:nvPr/>
        </p:nvPicPr>
        <p:blipFill>
          <a:blip r:embed="rId31">
            <a:lum/>
            <a:alphaModFix/>
          </a:blip>
          <a:srcRect/>
          <a:stretch>
            <a:fillRect/>
          </a:stretch>
        </p:blipFill>
        <p:spPr>
          <a:xfrm>
            <a:off x="1263214" y="2711829"/>
            <a:ext cx="370245" cy="319147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69" name="Picture 2" descr="C:\Users\burla\Downloads\Рисунок1-removebg-preview (1)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90" y="3174298"/>
            <a:ext cx="455399" cy="3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Овал 51"/>
          <p:cNvSpPr/>
          <p:nvPr/>
        </p:nvSpPr>
        <p:spPr>
          <a:xfrm>
            <a:off x="8808376" y="52679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/>
          <p:cNvSpPr/>
          <p:nvPr/>
        </p:nvSpPr>
        <p:spPr>
          <a:xfrm>
            <a:off x="8967125" y="52709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/>
          <p:cNvSpPr/>
          <p:nvPr/>
        </p:nvSpPr>
        <p:spPr>
          <a:xfrm>
            <a:off x="8647104" y="52710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8490338" y="52710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/>
          <p:cNvSpPr/>
          <p:nvPr/>
        </p:nvSpPr>
        <p:spPr>
          <a:xfrm>
            <a:off x="8330594" y="526462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/>
          <p:cNvSpPr/>
          <p:nvPr/>
        </p:nvSpPr>
        <p:spPr>
          <a:xfrm>
            <a:off x="8167730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/>
          <p:cNvSpPr/>
          <p:nvPr/>
        </p:nvSpPr>
        <p:spPr>
          <a:xfrm>
            <a:off x="8006186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 descr="\documentclass{article}&#10;\usepackage{amsmath}&#10;\pagestyle{empty}&#10;\begin{document}&#10;&#10;Green user uses coordinates $3,4$ from $[d]=\{1,\dots,6\}$&#10;&#10;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3" y="954779"/>
            <a:ext cx="5859766" cy="256164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begin{document}&#10;&#10;\textbf{Example}&#10;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721" y="897569"/>
            <a:ext cx="1924759" cy="396829"/>
          </a:xfrm>
          <a:prstGeom prst="rect">
            <a:avLst/>
          </a:prstGeom>
        </p:spPr>
      </p:pic>
      <p:cxnSp>
        <p:nvCxnSpPr>
          <p:cNvPr id="54" name="Прямая со стрелкой 53"/>
          <p:cNvCxnSpPr>
            <a:stCxn id="55" idx="0"/>
          </p:cNvCxnSpPr>
          <p:nvPr/>
        </p:nvCxnSpPr>
        <p:spPr>
          <a:xfrm flipV="1">
            <a:off x="1778848" y="3817622"/>
            <a:ext cx="1351137" cy="5532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Прямоугольник 54"/>
          <p:cNvSpPr/>
          <p:nvPr/>
        </p:nvSpPr>
        <p:spPr>
          <a:xfrm>
            <a:off x="128695" y="4370832"/>
            <a:ext cx="3300306" cy="6949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Training Iteration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56" name="Рисунок 55" descr="\documentclass{article}&#10;\usepackage{amsmath}&#10;\pagestyle{empty}&#10;\begin{document}&#10;&#10;&#10;$[d]$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75" y="2824888"/>
            <a:ext cx="213333" cy="254476"/>
          </a:xfrm>
          <a:prstGeom prst="rect">
            <a:avLst/>
          </a:prstGeom>
        </p:spPr>
      </p:pic>
      <p:pic>
        <p:nvPicPr>
          <p:cNvPr id="57" name="Рисунок 56" descr="\documentclass{article}&#10;\usepackage{amsmath}&#10;\pagestyle{empty}&#10;\begin{document}&#10;&#10;&#10;$1$&#10;&#10;\end{document}" title="IguanaTex Bitmap Displa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510431"/>
            <a:ext cx="58284" cy="114486"/>
          </a:xfrm>
          <a:prstGeom prst="rect">
            <a:avLst/>
          </a:prstGeom>
        </p:spPr>
      </p:pic>
      <p:pic>
        <p:nvPicPr>
          <p:cNvPr id="58" name="Рисунок 57" descr="\documentclass{article}&#10;\usepackage{amsmath}&#10;\pagestyle{empty}&#10;\begin{document}&#10;&#10;&#10;$2$&#10;&#10;\end{document}" title="IguanaTex Bitmap Display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41" y="2697121"/>
            <a:ext cx="71424" cy="115170"/>
          </a:xfrm>
          <a:prstGeom prst="rect">
            <a:avLst/>
          </a:prstGeom>
        </p:spPr>
      </p:pic>
      <p:pic>
        <p:nvPicPr>
          <p:cNvPr id="63" name="Рисунок 62" descr="\documentclass{article}&#10;\usepackage{amsmath}&#10;\pagestyle{empty}&#10;\begin{document}&#10;&#10;&#10;$3$&#10;&#10;\end{document}" title="IguanaTex Bitmap Display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882833"/>
            <a:ext cx="74986" cy="120071"/>
          </a:xfrm>
          <a:prstGeom prst="rect">
            <a:avLst/>
          </a:prstGeom>
        </p:spPr>
      </p:pic>
      <p:pic>
        <p:nvPicPr>
          <p:cNvPr id="73" name="Рисунок 72" descr="\documentclass{article}&#10;\usepackage{amsmath}&#10;\pagestyle{empty}&#10;\begin{document}&#10;&#10;&#10;$4$&#10;&#10;\end{document}" title="IguanaTex Bitmap Display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064981"/>
            <a:ext cx="81105" cy="118644"/>
          </a:xfrm>
          <a:prstGeom prst="rect">
            <a:avLst/>
          </a:prstGeom>
        </p:spPr>
      </p:pic>
      <p:pic>
        <p:nvPicPr>
          <p:cNvPr id="74" name="Рисунок 73" descr="\documentclass{article}&#10;\usepackage{amsmath}&#10;\pagestyle{empty}&#10;\begin{document}&#10;&#10;&#10;$5$&#10;&#10;\end{document}" title="IguanaTex Bitmap Display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247469"/>
            <a:ext cx="72768" cy="123274"/>
          </a:xfrm>
          <a:prstGeom prst="rect">
            <a:avLst/>
          </a:prstGeom>
        </p:spPr>
      </p:pic>
      <p:pic>
        <p:nvPicPr>
          <p:cNvPr id="75" name="Рисунок 74" descr="\documentclass{article}&#10;\usepackage{amsmath}&#10;\pagestyle{empty}&#10;\begin{document}&#10;&#10;&#10;$6$&#10;&#10;\end{document}" title="IguanaTex Bitmap Display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49" y="3450076"/>
            <a:ext cx="76397" cy="1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 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68" y="2478158"/>
            <a:ext cx="850867" cy="110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xmlns="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0761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DCGD/</a:t>
            </a:r>
            <a:r>
              <a:rPr lang="en-US" sz="2400" b="1" dirty="0" err="1" smtClean="0">
                <a:solidFill>
                  <a:schemeClr val="bg1"/>
                </a:solidFill>
              </a:rPr>
              <a:t>PermK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1925243" y="2093720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5254809" y="1977941"/>
            <a:ext cx="272908" cy="37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5273633" y="2552875"/>
            <a:ext cx="278001" cy="38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5274024" y="3128516"/>
            <a:ext cx="266713" cy="362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1887849" y="2617203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1925243" y="3124146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Рисунок 52" descr="\documentclass{article}&#10;\usepackage{amsmath}&#10;\pagestyle{empty}&#10;\begin{document}&#10;&#10;$g_i^k = B_i(\nabla f_i(x^k)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8" y="2090657"/>
            <a:ext cx="1923121" cy="284907"/>
          </a:xfrm>
          <a:prstGeom prst="rect">
            <a:avLst/>
          </a:prstGeom>
        </p:spPr>
      </p:pic>
      <p:sp>
        <p:nvSpPr>
          <p:cNvPr id="54" name="Прямоугольник 53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170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9" name="Полилиния 48"/>
          <p:cNvSpPr/>
          <p:nvPr/>
        </p:nvSpPr>
        <p:spPr>
          <a:xfrm>
            <a:off x="2277405" y="2167648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5" name="Полилиния 54"/>
          <p:cNvSpPr/>
          <p:nvPr/>
        </p:nvSpPr>
        <p:spPr>
          <a:xfrm>
            <a:off x="2277405" y="2659790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6" name="Полилиния 55"/>
          <p:cNvSpPr/>
          <p:nvPr/>
        </p:nvSpPr>
        <p:spPr>
          <a:xfrm>
            <a:off x="2271618" y="314647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7" name="Полилиния 66"/>
          <p:cNvSpPr/>
          <p:nvPr/>
        </p:nvSpPr>
        <p:spPr>
          <a:xfrm>
            <a:off x="4756316" y="212810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9" name="Полилиния 68"/>
          <p:cNvSpPr/>
          <p:nvPr/>
        </p:nvSpPr>
        <p:spPr>
          <a:xfrm>
            <a:off x="4756316" y="2620251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70" name="Полилиния 69"/>
          <p:cNvSpPr/>
          <p:nvPr/>
        </p:nvSpPr>
        <p:spPr>
          <a:xfrm>
            <a:off x="4750529" y="3106940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81" name="Рисунок 80" descr="\documentclass{article}&#10;\usepackage{amsmath}&#10;\pagestyle{empty}&#10;\begin{document}&#10;&#10;$k=1,2,3,\dots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90" y="3671570"/>
            <a:ext cx="1453714" cy="224000"/>
          </a:xfrm>
          <a:prstGeom prst="rect">
            <a:avLst/>
          </a:prstGeom>
        </p:spPr>
      </p:pic>
      <p:sp>
        <p:nvSpPr>
          <p:cNvPr id="80" name="Прямоугольник 79"/>
          <p:cNvSpPr/>
          <p:nvPr/>
        </p:nvSpPr>
        <p:spPr>
          <a:xfrm>
            <a:off x="1096539" y="3165485"/>
            <a:ext cx="687689" cy="396714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  <a:effectLst>
            <a:glow rad="114300">
              <a:schemeClr val="accent1">
                <a:lumMod val="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3" name="Прямоугольник 82"/>
          <p:cNvSpPr/>
          <p:nvPr/>
        </p:nvSpPr>
        <p:spPr>
          <a:xfrm>
            <a:off x="1096539" y="2692571"/>
            <a:ext cx="687689" cy="39671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  <a:effectLst>
            <a:glow rad="114300">
              <a:srgbClr val="67AD31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1120140" y="2075716"/>
            <a:ext cx="664089" cy="52802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>
            <a:glow rad="1143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85" name="Рисунок 84"/>
          <p:cNvPicPr>
            <a:picLocks noChangeAspect="1"/>
          </p:cNvPicPr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1228924" y="2142883"/>
            <a:ext cx="494595" cy="424792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23">
            <a:lum/>
            <a:alphaModFix/>
          </a:blip>
          <a:srcRect/>
          <a:stretch>
            <a:fillRect/>
          </a:stretch>
        </p:blipFill>
        <p:spPr>
          <a:xfrm>
            <a:off x="1263214" y="2711829"/>
            <a:ext cx="370245" cy="319147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87" name="Picture 2 3" descr="C:\Users\burla\Downloads\Рисунок1-removebg-preview (1)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90" y="3174298"/>
            <a:ext cx="455399" cy="3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Овал 62"/>
          <p:cNvSpPr/>
          <p:nvPr/>
        </p:nvSpPr>
        <p:spPr>
          <a:xfrm>
            <a:off x="8808376" y="52679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8967125" y="52709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/>
          <p:cNvSpPr/>
          <p:nvPr/>
        </p:nvSpPr>
        <p:spPr>
          <a:xfrm>
            <a:off x="8647104" y="52710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/>
          <p:cNvSpPr/>
          <p:nvPr/>
        </p:nvSpPr>
        <p:spPr>
          <a:xfrm>
            <a:off x="8490338" y="527102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/>
          <p:cNvSpPr/>
          <p:nvPr/>
        </p:nvSpPr>
        <p:spPr>
          <a:xfrm>
            <a:off x="8330594" y="52646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/>
          <p:cNvSpPr/>
          <p:nvPr/>
        </p:nvSpPr>
        <p:spPr>
          <a:xfrm>
            <a:off x="8167730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/>
          <p:cNvSpPr/>
          <p:nvPr/>
        </p:nvSpPr>
        <p:spPr>
          <a:xfrm>
            <a:off x="8006186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 descr="\documentclass{article}&#10;\usepackage{amsmath}&#10;\pagestyle{empty}&#10;\begin{document}&#10;&#10;&#10;$[d]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75" y="2824888"/>
            <a:ext cx="213333" cy="254476"/>
          </a:xfrm>
          <a:prstGeom prst="rect">
            <a:avLst/>
          </a:prstGeom>
        </p:spPr>
      </p:pic>
      <p:pic>
        <p:nvPicPr>
          <p:cNvPr id="62" name="Рисунок 61" descr="\documentclass{article}&#10;\usepackage{amsmath}&#10;\pagestyle{empty}&#10;\begin{document}&#10;&#10;&#10;$1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510431"/>
            <a:ext cx="58284" cy="114486"/>
          </a:xfrm>
          <a:prstGeom prst="rect">
            <a:avLst/>
          </a:prstGeom>
        </p:spPr>
      </p:pic>
      <p:pic>
        <p:nvPicPr>
          <p:cNvPr id="65" name="Рисунок 64" descr="\documentclass{article}&#10;\usepackage{amsmath}&#10;\pagestyle{empty}&#10;\begin{document}&#10;&#10;&#10;$2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41" y="2697121"/>
            <a:ext cx="71424" cy="115170"/>
          </a:xfrm>
          <a:prstGeom prst="rect">
            <a:avLst/>
          </a:prstGeom>
        </p:spPr>
      </p:pic>
      <p:pic>
        <p:nvPicPr>
          <p:cNvPr id="66" name="Рисунок 65" descr="\documentclass{article}&#10;\usepackage{amsmath}&#10;\pagestyle{empty}&#10;\begin{document}&#10;&#10;&#10;$3$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882833"/>
            <a:ext cx="74986" cy="120071"/>
          </a:xfrm>
          <a:prstGeom prst="rect">
            <a:avLst/>
          </a:prstGeom>
        </p:spPr>
      </p:pic>
      <p:pic>
        <p:nvPicPr>
          <p:cNvPr id="71" name="Рисунок 70" descr="\documentclass{article}&#10;\usepackage{amsmath}&#10;\pagestyle{empty}&#10;\begin{document}&#10;&#10;&#10;$4$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064981"/>
            <a:ext cx="81105" cy="118644"/>
          </a:xfrm>
          <a:prstGeom prst="rect">
            <a:avLst/>
          </a:prstGeom>
        </p:spPr>
      </p:pic>
      <p:pic>
        <p:nvPicPr>
          <p:cNvPr id="72" name="Рисунок 71" descr="\documentclass{article}&#10;\usepackage{amsmath}&#10;\pagestyle{empty}&#10;\begin{document}&#10;&#10;&#10;$5$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247469"/>
            <a:ext cx="72768" cy="123274"/>
          </a:xfrm>
          <a:prstGeom prst="rect">
            <a:avLst/>
          </a:prstGeom>
        </p:spPr>
      </p:pic>
      <p:pic>
        <p:nvPicPr>
          <p:cNvPr id="73" name="Рисунок 72" descr="\documentclass{article}&#10;\usepackage{amsmath}&#10;\pagestyle{empty}&#10;\begin{document}&#10;&#10;&#10;$6$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49" y="3450076"/>
            <a:ext cx="76397" cy="122542"/>
          </a:xfrm>
          <a:prstGeom prst="rect">
            <a:avLst/>
          </a:prstGeom>
        </p:spPr>
      </p:pic>
      <p:sp>
        <p:nvSpPr>
          <p:cNvPr id="88" name="Прямоугольник 87"/>
          <p:cNvSpPr/>
          <p:nvPr/>
        </p:nvSpPr>
        <p:spPr>
          <a:xfrm>
            <a:off x="2890266" y="4004310"/>
            <a:ext cx="6211824" cy="108737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89" name="Рисунок 88" descr="\documentclass{article}&#10;\usepackage{amsmath}&#10;\usepackage{amssymb}&#10;\pagestyle{empty}&#10;\begin{document}&#10;&#10;$\mathbb{E} \left[ \frac{1}{n} \sum_{i=1}^{n} B_i(v_i)\right] = \frac{1}{n}\sum_{i=1}^{n} v_i$&#10;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08" y="4372849"/>
            <a:ext cx="2791289" cy="255045"/>
          </a:xfrm>
          <a:prstGeom prst="rect">
            <a:avLst/>
          </a:prstGeom>
        </p:spPr>
      </p:pic>
      <p:pic>
        <p:nvPicPr>
          <p:cNvPr id="90" name="Рисунок 89" descr="\documentclass{article}&#10;\usepackage{amsmath}&#10;\usepackage{amssymb}&#10;\pagestyle{empty}&#10;\begin{document}&#10;&#10;$\mathbb{E} \left[ \|\frac{1}{n} \sum_{i=1}^{n} B_i(v_i) - \frac{1}{n}\sum_{i=1}^{n} v_i \|^2\right] \le \frac{1}{n} \sum_{i=1}^{n} \|v_i\|^2 - \| \frac{1}{n} \sum_{i=1}^{n} v_i\|^2$&#10;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08" y="4723507"/>
            <a:ext cx="6004898" cy="257538"/>
          </a:xfrm>
          <a:prstGeom prst="rect">
            <a:avLst/>
          </a:prstGeom>
        </p:spPr>
      </p:pic>
      <p:pic>
        <p:nvPicPr>
          <p:cNvPr id="91" name="Рисунок 90" descr="\documentclass{article}&#10;\usepackage{amsmath}&#10;\usepackage{amssymb}&#10;\pagestyle{empty}&#10;\begin{document}&#10;&#10;$\forall v_i \in \mathbb{R}^d$&#10;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150" y="4388116"/>
            <a:ext cx="778808" cy="212936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782597" y="3987800"/>
            <a:ext cx="3044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Algebraic Properties of </a:t>
            </a:r>
            <a:r>
              <a:rPr lang="en-US" b="1" dirty="0" err="1"/>
              <a:t>PermK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32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 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68" y="2478158"/>
            <a:ext cx="850867" cy="110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Прямоугольник 59"/>
          <p:cNvSpPr/>
          <p:nvPr/>
        </p:nvSpPr>
        <p:spPr>
          <a:xfrm>
            <a:off x="4877803" y="3871037"/>
            <a:ext cx="4225413" cy="798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6834925" y="1686136"/>
            <a:ext cx="2268291" cy="227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xmlns="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0761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DCGD/</a:t>
            </a:r>
            <a:r>
              <a:rPr lang="en-US" sz="2400" b="1" dirty="0" err="1" smtClean="0">
                <a:solidFill>
                  <a:schemeClr val="bg1"/>
                </a:solidFill>
              </a:rPr>
              <a:t>PermK</a:t>
            </a:r>
            <a:r>
              <a:rPr lang="en-US" sz="2400" b="1" dirty="0" smtClean="0">
                <a:solidFill>
                  <a:schemeClr val="bg1"/>
                </a:solidFill>
              </a:rPr>
              <a:t>/AES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925243" y="2093720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5254809" y="1977941"/>
            <a:ext cx="272908" cy="37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5273633" y="2552875"/>
            <a:ext cx="278001" cy="38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5274024" y="3128516"/>
            <a:ext cx="266713" cy="36258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Прямая соединительная линия 26"/>
          <p:cNvSpPr/>
          <p:nvPr/>
        </p:nvSpPr>
        <p:spPr>
          <a:xfrm>
            <a:off x="6597146" y="2251978"/>
            <a:ext cx="1031672" cy="458656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8" name="Прямая соединительная линия 27"/>
          <p:cNvSpPr/>
          <p:nvPr/>
        </p:nvSpPr>
        <p:spPr>
          <a:xfrm>
            <a:off x="6648162" y="2836727"/>
            <a:ext cx="980656" cy="1954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9" name="Прямая соединительная линия 28"/>
          <p:cNvSpPr/>
          <p:nvPr/>
        </p:nvSpPr>
        <p:spPr>
          <a:xfrm flipV="1">
            <a:off x="6699178" y="2970345"/>
            <a:ext cx="929640" cy="571145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887849" y="2617203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925243" y="3124146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7737962" y="2313805"/>
            <a:ext cx="884340" cy="81034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Полилиния 38"/>
          <p:cNvSpPr/>
          <p:nvPr/>
        </p:nvSpPr>
        <p:spPr>
          <a:xfrm>
            <a:off x="5646229" y="2106805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4" name="Полилиния 43"/>
          <p:cNvSpPr/>
          <p:nvPr/>
        </p:nvSpPr>
        <p:spPr>
          <a:xfrm>
            <a:off x="5646229" y="2635769"/>
            <a:ext cx="408240" cy="25047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5" name="Полилиния 44"/>
          <p:cNvSpPr/>
          <p:nvPr/>
        </p:nvSpPr>
        <p:spPr>
          <a:xfrm>
            <a:off x="5654030" y="322864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6" name="Picture 3 1" descr="C:\Users\burla\Downloads\what-is-encryption.emf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43" y="1779117"/>
            <a:ext cx="1519796" cy="45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 2" descr="C:\Users\burla\Downloads\what-is-encryption.emf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37" y="2330326"/>
            <a:ext cx="1519796" cy="45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 3" descr="C:\Users\burla\Downloads\what-is-encryption.emf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36" y="2904386"/>
            <a:ext cx="1519796" cy="45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\documentclass{article}&#10;\usepackage{amsmath}&#10;\pagestyle{empty}&#10;\begin{document}&#10;&#10;&#10;$g^k=\sum_{i=1}^{n} m_i^k = \rm{concat}(m_1^k, \dots, m_n^k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20" y="4195733"/>
            <a:ext cx="4039528" cy="296017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$m_1^k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2" y="1998800"/>
            <a:ext cx="421863" cy="369130"/>
          </a:xfrm>
          <a:prstGeom prst="rect">
            <a:avLst/>
          </a:prstGeom>
        </p:spPr>
      </p:pic>
      <p:pic>
        <p:nvPicPr>
          <p:cNvPr id="5" name="Picture 4 1" descr="\documentclass{article}&#10;\usepackage{amsmath}&#10;\pagestyle{empty}&#10;\begin{document}&#10;&#10;$m_2^k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1" y="2538992"/>
            <a:ext cx="424532" cy="370441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$m_n^k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76" y="3139983"/>
            <a:ext cx="446983" cy="372476"/>
          </a:xfrm>
          <a:prstGeom prst="rect">
            <a:avLst/>
          </a:prstGeom>
        </p:spPr>
      </p:pic>
      <p:pic>
        <p:nvPicPr>
          <p:cNvPr id="53" name="Рисунок 52" descr="\documentclass{article}&#10;\usepackage{amsmath}&#10;\pagestyle{empty}&#10;\begin{document}&#10;&#10;$g_i^k = B_i(\nabla f_i(x^k))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8" y="2090657"/>
            <a:ext cx="1923121" cy="284907"/>
          </a:xfrm>
          <a:prstGeom prst="rect">
            <a:avLst/>
          </a:prstGeom>
        </p:spPr>
      </p:pic>
      <p:sp>
        <p:nvSpPr>
          <p:cNvPr id="54" name="Прямоугольник 53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170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9" name="Полилиния 48"/>
          <p:cNvSpPr/>
          <p:nvPr/>
        </p:nvSpPr>
        <p:spPr>
          <a:xfrm>
            <a:off x="2277405" y="2167648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5" name="Полилиния 54"/>
          <p:cNvSpPr/>
          <p:nvPr/>
        </p:nvSpPr>
        <p:spPr>
          <a:xfrm>
            <a:off x="2277405" y="2659790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6" name="Полилиния 55"/>
          <p:cNvSpPr/>
          <p:nvPr/>
        </p:nvSpPr>
        <p:spPr>
          <a:xfrm>
            <a:off x="2271618" y="314647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7" name="Полилиния 66"/>
          <p:cNvSpPr/>
          <p:nvPr/>
        </p:nvSpPr>
        <p:spPr>
          <a:xfrm>
            <a:off x="4756316" y="212810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9" name="Полилиния 68"/>
          <p:cNvSpPr/>
          <p:nvPr/>
        </p:nvSpPr>
        <p:spPr>
          <a:xfrm>
            <a:off x="4756316" y="2620251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70" name="Полилиния 69"/>
          <p:cNvSpPr/>
          <p:nvPr/>
        </p:nvSpPr>
        <p:spPr>
          <a:xfrm>
            <a:off x="4750529" y="3106940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81" name="Рисунок 80" descr="\documentclass{article}&#10;\usepackage{amsmath}&#10;\pagestyle{empty}&#10;\begin{document}&#10;&#10;$k=1,2,3,\dots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90" y="3671570"/>
            <a:ext cx="1453714" cy="224000"/>
          </a:xfrm>
          <a:prstGeom prst="rect">
            <a:avLst/>
          </a:prstGeom>
        </p:spPr>
      </p:pic>
      <p:sp>
        <p:nvSpPr>
          <p:cNvPr id="80" name="Прямоугольник 79"/>
          <p:cNvSpPr/>
          <p:nvPr/>
        </p:nvSpPr>
        <p:spPr>
          <a:xfrm>
            <a:off x="1096539" y="3165485"/>
            <a:ext cx="687689" cy="396714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  <a:effectLst>
            <a:glow rad="114300">
              <a:schemeClr val="accent1">
                <a:lumMod val="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3" name="Прямоугольник 82"/>
          <p:cNvSpPr/>
          <p:nvPr/>
        </p:nvSpPr>
        <p:spPr>
          <a:xfrm>
            <a:off x="1096539" y="2692571"/>
            <a:ext cx="687689" cy="39671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  <a:effectLst>
            <a:glow rad="114300">
              <a:srgbClr val="67AD31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1120140" y="2075716"/>
            <a:ext cx="664089" cy="52802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>
            <a:glow rad="1143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85" name="Рисунок 84"/>
          <p:cNvPicPr>
            <a:picLocks noChangeAspect="1"/>
          </p:cNvPicPr>
          <p:nvPr/>
        </p:nvPicPr>
        <p:blipFill>
          <a:blip r:embed="rId29">
            <a:lum/>
            <a:alphaModFix/>
          </a:blip>
          <a:srcRect/>
          <a:stretch>
            <a:fillRect/>
          </a:stretch>
        </p:blipFill>
        <p:spPr>
          <a:xfrm>
            <a:off x="1228924" y="2142883"/>
            <a:ext cx="494595" cy="424792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30">
            <a:lum/>
            <a:alphaModFix/>
          </a:blip>
          <a:srcRect/>
          <a:stretch>
            <a:fillRect/>
          </a:stretch>
        </p:blipFill>
        <p:spPr>
          <a:xfrm>
            <a:off x="1263214" y="2711829"/>
            <a:ext cx="370245" cy="319147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87" name="Picture 2 3" descr="C:\Users\burla\Downloads\Рисунок1-removebg-preview (1)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90" y="3174298"/>
            <a:ext cx="455399" cy="3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Овал 62"/>
          <p:cNvSpPr/>
          <p:nvPr/>
        </p:nvSpPr>
        <p:spPr>
          <a:xfrm>
            <a:off x="8808376" y="52679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8967125" y="52709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/>
          <p:cNvSpPr/>
          <p:nvPr/>
        </p:nvSpPr>
        <p:spPr>
          <a:xfrm>
            <a:off x="8647104" y="52710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/>
          <p:cNvSpPr/>
          <p:nvPr/>
        </p:nvSpPr>
        <p:spPr>
          <a:xfrm>
            <a:off x="8490338" y="52710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/>
          <p:cNvSpPr/>
          <p:nvPr/>
        </p:nvSpPr>
        <p:spPr>
          <a:xfrm>
            <a:off x="8330594" y="52646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/>
          <p:cNvSpPr/>
          <p:nvPr/>
        </p:nvSpPr>
        <p:spPr>
          <a:xfrm>
            <a:off x="8167730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/>
          <p:cNvSpPr/>
          <p:nvPr/>
        </p:nvSpPr>
        <p:spPr>
          <a:xfrm>
            <a:off x="8006186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 descr="\documentclass{article}&#10;\usepackage{amsmath}&#10;\pagestyle{empty}&#10;\begin{document}&#10;&#10;&#10;$[d]$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75" y="2824888"/>
            <a:ext cx="213333" cy="254476"/>
          </a:xfrm>
          <a:prstGeom prst="rect">
            <a:avLst/>
          </a:prstGeom>
        </p:spPr>
      </p:pic>
      <p:pic>
        <p:nvPicPr>
          <p:cNvPr id="62" name="Рисунок 61" descr="\documentclass{article}&#10;\usepackage{amsmath}&#10;\pagestyle{empty}&#10;\begin{document}&#10;&#10;&#10;$1$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510431"/>
            <a:ext cx="58284" cy="114486"/>
          </a:xfrm>
          <a:prstGeom prst="rect">
            <a:avLst/>
          </a:prstGeom>
        </p:spPr>
      </p:pic>
      <p:pic>
        <p:nvPicPr>
          <p:cNvPr id="65" name="Рисунок 64" descr="\documentclass{article}&#10;\usepackage{amsmath}&#10;\pagestyle{empty}&#10;\begin{document}&#10;&#10;&#10;$2$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41" y="2697121"/>
            <a:ext cx="71424" cy="115170"/>
          </a:xfrm>
          <a:prstGeom prst="rect">
            <a:avLst/>
          </a:prstGeom>
        </p:spPr>
      </p:pic>
      <p:pic>
        <p:nvPicPr>
          <p:cNvPr id="66" name="Рисунок 65" descr="\documentclass{article}&#10;\usepackage{amsmath}&#10;\pagestyle{empty}&#10;\begin{document}&#10;&#10;&#10;$3$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882833"/>
            <a:ext cx="74986" cy="120071"/>
          </a:xfrm>
          <a:prstGeom prst="rect">
            <a:avLst/>
          </a:prstGeom>
        </p:spPr>
      </p:pic>
      <p:pic>
        <p:nvPicPr>
          <p:cNvPr id="71" name="Рисунок 70" descr="\documentclass{article}&#10;\usepackage{amsmath}&#10;\pagestyle{empty}&#10;\begin{document}&#10;&#10;&#10;$4$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064981"/>
            <a:ext cx="81105" cy="118644"/>
          </a:xfrm>
          <a:prstGeom prst="rect">
            <a:avLst/>
          </a:prstGeom>
        </p:spPr>
      </p:pic>
      <p:pic>
        <p:nvPicPr>
          <p:cNvPr id="72" name="Рисунок 71" descr="\documentclass{article}&#10;\usepackage{amsmath}&#10;\pagestyle{empty}&#10;\begin{document}&#10;&#10;&#10;$5$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247469"/>
            <a:ext cx="72768" cy="123274"/>
          </a:xfrm>
          <a:prstGeom prst="rect">
            <a:avLst/>
          </a:prstGeom>
        </p:spPr>
      </p:pic>
      <p:pic>
        <p:nvPicPr>
          <p:cNvPr id="73" name="Рисунок 72" descr="\documentclass{article}&#10;\usepackage{amsmath}&#10;\pagestyle{empty}&#10;\begin{document}&#10;&#10;&#10;$6$&#10;&#10;\end{document}" title="IguanaTex Bitmap Displa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49" y="3450076"/>
            <a:ext cx="76397" cy="1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6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46038"/>
            <a:ext cx="9144000" cy="44227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Machine Learning</a:t>
            </a:r>
            <a:endParaRPr lang="en-US" sz="2000" b="1" dirty="0">
              <a:solidFill>
                <a:schemeClr val="bg1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55" name="Скругленный прямоугольник 54"/>
          <p:cNvSpPr/>
          <p:nvPr/>
        </p:nvSpPr>
        <p:spPr>
          <a:xfrm>
            <a:off x="273298" y="1158116"/>
            <a:ext cx="8634181" cy="733546"/>
          </a:xfrm>
          <a:prstGeom prst="roundRect">
            <a:avLst>
              <a:gd name="adj" fmla="val 2538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Traditional machine learning assumes that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the training dataset is collected and stored centrally</a:t>
            </a: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250212" y="2743200"/>
            <a:ext cx="8639871" cy="963715"/>
          </a:xfrm>
          <a:prstGeom prst="roundRect">
            <a:avLst>
              <a:gd name="adj" fmla="val 25381"/>
            </a:avLst>
          </a:prstGeom>
          <a:solidFill>
            <a:srgbClr val="F4A58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However</a:t>
            </a:r>
            <a:r>
              <a:rPr lang="en-US" sz="2000" dirty="0">
                <a:solidFill>
                  <a:schemeClr val="tx1"/>
                </a:solidFill>
              </a:rPr>
              <a:t>, centralized storage is </a:t>
            </a:r>
            <a:r>
              <a:rPr lang="en-US" sz="2000" b="1" dirty="0">
                <a:solidFill>
                  <a:schemeClr val="tx1"/>
                </a:solidFill>
              </a:rPr>
              <a:t>not</a:t>
            </a:r>
            <a:r>
              <a:rPr lang="en-US" sz="2000" dirty="0">
                <a:solidFill>
                  <a:schemeClr val="tx1"/>
                </a:solidFill>
              </a:rPr>
              <a:t> where data is </a:t>
            </a:r>
            <a:r>
              <a:rPr lang="en-US" sz="2000" dirty="0" smtClean="0">
                <a:solidFill>
                  <a:schemeClr val="tx1"/>
                </a:solidFill>
              </a:rPr>
              <a:t>generated in the first place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3" name="Овал 32"/>
          <p:cNvSpPr/>
          <p:nvPr/>
        </p:nvSpPr>
        <p:spPr>
          <a:xfrm>
            <a:off x="8793179" y="308467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8950850" y="30879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8655083" y="-44412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#4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52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 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68" y="2478158"/>
            <a:ext cx="850867" cy="110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Прямоугольник 59"/>
          <p:cNvSpPr/>
          <p:nvPr/>
        </p:nvSpPr>
        <p:spPr>
          <a:xfrm>
            <a:off x="4877803" y="3871037"/>
            <a:ext cx="4225413" cy="798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6834925" y="1686136"/>
            <a:ext cx="2268291" cy="227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xmlns="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0761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DCGD/</a:t>
            </a:r>
            <a:r>
              <a:rPr lang="en-US" sz="2400" b="1" dirty="0" err="1" smtClean="0">
                <a:solidFill>
                  <a:schemeClr val="bg1"/>
                </a:solidFill>
              </a:rPr>
              <a:t>PermK</a:t>
            </a:r>
            <a:r>
              <a:rPr lang="en-US" sz="2400" b="1" dirty="0" smtClean="0">
                <a:solidFill>
                  <a:schemeClr val="bg1"/>
                </a:solidFill>
              </a:rPr>
              <a:t>/AES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925243" y="2093720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5254809" y="1977941"/>
            <a:ext cx="272908" cy="37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5273633" y="2552875"/>
            <a:ext cx="278001" cy="38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5274024" y="3128516"/>
            <a:ext cx="266713" cy="36258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Прямая соединительная линия 26"/>
          <p:cNvSpPr/>
          <p:nvPr/>
        </p:nvSpPr>
        <p:spPr>
          <a:xfrm>
            <a:off x="6597146" y="2251978"/>
            <a:ext cx="1031672" cy="458656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9" name="Прямая соединительная линия 28"/>
          <p:cNvSpPr/>
          <p:nvPr/>
        </p:nvSpPr>
        <p:spPr>
          <a:xfrm flipV="1">
            <a:off x="6699178" y="2970345"/>
            <a:ext cx="929640" cy="571145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887849" y="2617203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925243" y="3124146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7737962" y="2313805"/>
            <a:ext cx="884340" cy="81034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Полилиния 38"/>
          <p:cNvSpPr/>
          <p:nvPr/>
        </p:nvSpPr>
        <p:spPr>
          <a:xfrm>
            <a:off x="5646229" y="2106805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4" name="Полилиния 43"/>
          <p:cNvSpPr/>
          <p:nvPr/>
        </p:nvSpPr>
        <p:spPr>
          <a:xfrm>
            <a:off x="5646229" y="2635769"/>
            <a:ext cx="408240" cy="25047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5" name="Полилиния 44"/>
          <p:cNvSpPr/>
          <p:nvPr/>
        </p:nvSpPr>
        <p:spPr>
          <a:xfrm>
            <a:off x="5654030" y="322864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6" name="Picture 3 1" descr="C:\Users\burla\Downloads\what-is-encryption.emf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43" y="1779117"/>
            <a:ext cx="1519796" cy="45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 2" descr="C:\Users\burla\Downloads\what-is-encryption.emf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37" y="2330326"/>
            <a:ext cx="1519796" cy="45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 3" descr="C:\Users\burla\Downloads\what-is-encryption.emf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36" y="2904386"/>
            <a:ext cx="1519796" cy="45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\documentclass{article}&#10;\usepackage{amsmath}&#10;\pagestyle{empty}&#10;\begin{document}&#10;&#10;&#10;$g^k=\sum_{i=1}^{n} m_i^k = \rm{concat}(m_1^k, \dots, m_n^k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20" y="4195733"/>
            <a:ext cx="4039528" cy="296017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$m_1^k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2" y="1998800"/>
            <a:ext cx="421863" cy="369130"/>
          </a:xfrm>
          <a:prstGeom prst="rect">
            <a:avLst/>
          </a:prstGeom>
        </p:spPr>
      </p:pic>
      <p:pic>
        <p:nvPicPr>
          <p:cNvPr id="5" name="Picture 4 1" descr="\documentclass{article}&#10;\usepackage{amsmath}&#10;\pagestyle{empty}&#10;\begin{document}&#10;&#10;$m_2^k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1" y="2538992"/>
            <a:ext cx="424532" cy="370441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$m_n^k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76" y="3139983"/>
            <a:ext cx="446983" cy="372476"/>
          </a:xfrm>
          <a:prstGeom prst="rect">
            <a:avLst/>
          </a:prstGeom>
        </p:spPr>
      </p:pic>
      <p:pic>
        <p:nvPicPr>
          <p:cNvPr id="58" name="Picture 4 2" descr="C:\Users\burla\Downloads\unlock-removebg-preview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95" y="3718415"/>
            <a:ext cx="383617" cy="41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 2" descr="Verifying LCA results - Ecochain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233" y="3644052"/>
            <a:ext cx="592640" cy="59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Прямая соединительная линия 67"/>
          <p:cNvSpPr/>
          <p:nvPr/>
        </p:nvSpPr>
        <p:spPr>
          <a:xfrm flipH="1">
            <a:off x="4666488" y="4337413"/>
            <a:ext cx="265558" cy="632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53" name="Рисунок 52" descr="\documentclass{article}&#10;\usepackage{amsmath}&#10;\pagestyle{empty}&#10;\begin{document}&#10;&#10;$g_i^k = B_i(\nabla f_i(x^k))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8" y="2090657"/>
            <a:ext cx="1923121" cy="284907"/>
          </a:xfrm>
          <a:prstGeom prst="rect">
            <a:avLst/>
          </a:prstGeom>
        </p:spPr>
      </p:pic>
      <p:sp>
        <p:nvSpPr>
          <p:cNvPr id="54" name="Прямоугольник 53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170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9" name="Полилиния 48"/>
          <p:cNvSpPr/>
          <p:nvPr/>
        </p:nvSpPr>
        <p:spPr>
          <a:xfrm>
            <a:off x="2277405" y="2167648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5" name="Полилиния 54"/>
          <p:cNvSpPr/>
          <p:nvPr/>
        </p:nvSpPr>
        <p:spPr>
          <a:xfrm>
            <a:off x="2277405" y="2659790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6" name="Полилиния 55"/>
          <p:cNvSpPr/>
          <p:nvPr/>
        </p:nvSpPr>
        <p:spPr>
          <a:xfrm>
            <a:off x="2271618" y="314647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7" name="Полилиния 66"/>
          <p:cNvSpPr/>
          <p:nvPr/>
        </p:nvSpPr>
        <p:spPr>
          <a:xfrm>
            <a:off x="4756316" y="212810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9" name="Полилиния 68"/>
          <p:cNvSpPr/>
          <p:nvPr/>
        </p:nvSpPr>
        <p:spPr>
          <a:xfrm>
            <a:off x="4756316" y="2620251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70" name="Полилиния 69"/>
          <p:cNvSpPr/>
          <p:nvPr/>
        </p:nvSpPr>
        <p:spPr>
          <a:xfrm>
            <a:off x="4750529" y="3106940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81" name="Рисунок 80" descr="\documentclass{article}&#10;\usepackage{amsmath}&#10;\pagestyle{empty}&#10;\begin{document}&#10;&#10;$k=1,2,3,\dots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90" y="3671570"/>
            <a:ext cx="1453714" cy="224000"/>
          </a:xfrm>
          <a:prstGeom prst="rect">
            <a:avLst/>
          </a:prstGeom>
        </p:spPr>
      </p:pic>
      <p:sp>
        <p:nvSpPr>
          <p:cNvPr id="80" name="Прямоугольник 79"/>
          <p:cNvSpPr/>
          <p:nvPr/>
        </p:nvSpPr>
        <p:spPr>
          <a:xfrm>
            <a:off x="1096539" y="3165485"/>
            <a:ext cx="687689" cy="396714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  <a:effectLst>
            <a:glow rad="114300">
              <a:schemeClr val="accent1">
                <a:lumMod val="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3" name="Прямоугольник 82"/>
          <p:cNvSpPr/>
          <p:nvPr/>
        </p:nvSpPr>
        <p:spPr>
          <a:xfrm>
            <a:off x="1096539" y="2692571"/>
            <a:ext cx="687689" cy="39671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  <a:effectLst>
            <a:glow rad="114300">
              <a:srgbClr val="67AD31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1120140" y="2075716"/>
            <a:ext cx="664089" cy="52802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>
            <a:glow rad="1143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85" name="Рисунок 84"/>
          <p:cNvPicPr>
            <a:picLocks noChangeAspect="1"/>
          </p:cNvPicPr>
          <p:nvPr/>
        </p:nvPicPr>
        <p:blipFill>
          <a:blip r:embed="rId32">
            <a:lum/>
            <a:alphaModFix/>
          </a:blip>
          <a:srcRect/>
          <a:stretch>
            <a:fillRect/>
          </a:stretch>
        </p:blipFill>
        <p:spPr>
          <a:xfrm>
            <a:off x="1228924" y="2142883"/>
            <a:ext cx="494595" cy="424792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86" name="Рисунок 85"/>
          <p:cNvPicPr>
            <a:picLocks noChangeAspect="1"/>
          </p:cNvPicPr>
          <p:nvPr/>
        </p:nvPicPr>
        <p:blipFill>
          <a:blip r:embed="rId33">
            <a:lum/>
            <a:alphaModFix/>
          </a:blip>
          <a:srcRect/>
          <a:stretch>
            <a:fillRect/>
          </a:stretch>
        </p:blipFill>
        <p:spPr>
          <a:xfrm>
            <a:off x="1263214" y="2711829"/>
            <a:ext cx="370245" cy="319147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87" name="Picture 2 3" descr="C:\Users\burla\Downloads\Рисунок1-removebg-preview (1)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90" y="3174298"/>
            <a:ext cx="455399" cy="3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Овал 62"/>
          <p:cNvSpPr/>
          <p:nvPr/>
        </p:nvSpPr>
        <p:spPr>
          <a:xfrm>
            <a:off x="8808376" y="526790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8967125" y="52709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/>
          <p:cNvSpPr/>
          <p:nvPr/>
        </p:nvSpPr>
        <p:spPr>
          <a:xfrm>
            <a:off x="8647104" y="52710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Овал 74"/>
          <p:cNvSpPr/>
          <p:nvPr/>
        </p:nvSpPr>
        <p:spPr>
          <a:xfrm>
            <a:off x="8490338" y="52710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Овал 75"/>
          <p:cNvSpPr/>
          <p:nvPr/>
        </p:nvSpPr>
        <p:spPr>
          <a:xfrm>
            <a:off x="8330594" y="52646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/>
          <p:cNvSpPr/>
          <p:nvPr/>
        </p:nvSpPr>
        <p:spPr>
          <a:xfrm>
            <a:off x="8167730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/>
          <p:cNvSpPr/>
          <p:nvPr/>
        </p:nvSpPr>
        <p:spPr>
          <a:xfrm>
            <a:off x="8006186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" name="Рисунок 60" descr="\documentclass{article}&#10;\usepackage{amsmath}&#10;\pagestyle{empty}&#10;\begin{document}&#10;&#10;&#10;$x^{k+1} = x^k - \gamma^k \cdot \frac{1}{n} [Dec(m_1^k), \dots, Dec(m_n^k)]^\top$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1" y="4244581"/>
            <a:ext cx="4466911" cy="283909"/>
          </a:xfrm>
          <a:prstGeom prst="rect">
            <a:avLst/>
          </a:prstGeom>
        </p:spPr>
      </p:pic>
      <p:sp>
        <p:nvSpPr>
          <p:cNvPr id="57" name="Прямая соединительная линия 56"/>
          <p:cNvSpPr/>
          <p:nvPr/>
        </p:nvSpPr>
        <p:spPr>
          <a:xfrm>
            <a:off x="6648162" y="2836727"/>
            <a:ext cx="980656" cy="1954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62" name="Рисунок 61" descr="\documentclass{article}&#10;\usepackage{amsmath}&#10;\pagestyle{empty}&#10;\begin{document}&#10;&#10;&#10;$[d]$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75" y="2824888"/>
            <a:ext cx="213333" cy="254476"/>
          </a:xfrm>
          <a:prstGeom prst="rect">
            <a:avLst/>
          </a:prstGeom>
        </p:spPr>
      </p:pic>
      <p:pic>
        <p:nvPicPr>
          <p:cNvPr id="65" name="Рисунок 64" descr="\documentclass{article}&#10;\usepackage{amsmath}&#10;\pagestyle{empty}&#10;\begin{document}&#10;&#10;&#10;$1$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510431"/>
            <a:ext cx="58284" cy="114486"/>
          </a:xfrm>
          <a:prstGeom prst="rect">
            <a:avLst/>
          </a:prstGeom>
        </p:spPr>
      </p:pic>
      <p:pic>
        <p:nvPicPr>
          <p:cNvPr id="66" name="Рисунок 65" descr="\documentclass{article}&#10;\usepackage{amsmath}&#10;\pagestyle{empty}&#10;\begin{document}&#10;&#10;&#10;$2$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41" y="2697121"/>
            <a:ext cx="71424" cy="115170"/>
          </a:xfrm>
          <a:prstGeom prst="rect">
            <a:avLst/>
          </a:prstGeom>
        </p:spPr>
      </p:pic>
      <p:pic>
        <p:nvPicPr>
          <p:cNvPr id="71" name="Рисунок 70" descr="\documentclass{article}&#10;\usepackage{amsmath}&#10;\pagestyle{empty}&#10;\begin{document}&#10;&#10;&#10;$3$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882833"/>
            <a:ext cx="74986" cy="120071"/>
          </a:xfrm>
          <a:prstGeom prst="rect">
            <a:avLst/>
          </a:prstGeom>
        </p:spPr>
      </p:pic>
      <p:pic>
        <p:nvPicPr>
          <p:cNvPr id="72" name="Рисунок 71" descr="\documentclass{article}&#10;\usepackage{amsmath}&#10;\pagestyle{empty}&#10;\begin{document}&#10;&#10;&#10;$4$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064981"/>
            <a:ext cx="81105" cy="118644"/>
          </a:xfrm>
          <a:prstGeom prst="rect">
            <a:avLst/>
          </a:prstGeom>
        </p:spPr>
      </p:pic>
      <p:pic>
        <p:nvPicPr>
          <p:cNvPr id="73" name="Рисунок 72" descr="\documentclass{article}&#10;\usepackage{amsmath}&#10;\pagestyle{empty}&#10;\begin{document}&#10;&#10;&#10;$5$&#10;&#10;\end{document}" title="IguanaTex Bitmap Displa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247469"/>
            <a:ext cx="72768" cy="123274"/>
          </a:xfrm>
          <a:prstGeom prst="rect">
            <a:avLst/>
          </a:prstGeom>
        </p:spPr>
      </p:pic>
      <p:pic>
        <p:nvPicPr>
          <p:cNvPr id="79" name="Рисунок 78" descr="\documentclass{article}&#10;\usepackage{amsmath}&#10;\pagestyle{empty}&#10;\begin{document}&#10;&#10;&#10;$6$&#10;&#10;\end{document}" title="IguanaTex Bitmap Display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49" y="3450076"/>
            <a:ext cx="76397" cy="1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2 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668" y="2478158"/>
            <a:ext cx="850867" cy="110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Прямоугольник 61"/>
          <p:cNvSpPr/>
          <p:nvPr/>
        </p:nvSpPr>
        <p:spPr>
          <a:xfrm>
            <a:off x="6834925" y="1686136"/>
            <a:ext cx="2268291" cy="2278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xmlns="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0761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DCGD/</a:t>
            </a:r>
            <a:r>
              <a:rPr lang="en-US" sz="2400" b="1" dirty="0" err="1">
                <a:solidFill>
                  <a:schemeClr val="bg1"/>
                </a:solidFill>
              </a:rPr>
              <a:t>PermK</a:t>
            </a:r>
            <a:r>
              <a:rPr lang="en-US" sz="2400" b="1" dirty="0">
                <a:solidFill>
                  <a:schemeClr val="bg1"/>
                </a:solidFill>
              </a:rPr>
              <a:t>/AES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925243" y="2093720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5254809" y="1977941"/>
            <a:ext cx="272908" cy="37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5273633" y="2552875"/>
            <a:ext cx="278001" cy="38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21">
            <a:lum/>
            <a:alphaModFix/>
          </a:blip>
          <a:srcRect/>
          <a:stretch>
            <a:fillRect/>
          </a:stretch>
        </p:blipFill>
        <p:spPr>
          <a:xfrm>
            <a:off x="5274024" y="3128516"/>
            <a:ext cx="266713" cy="36258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Прямая соединительная линия 26"/>
          <p:cNvSpPr/>
          <p:nvPr/>
        </p:nvSpPr>
        <p:spPr>
          <a:xfrm>
            <a:off x="6597146" y="2251978"/>
            <a:ext cx="1031672" cy="458656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9" name="Прямая соединительная линия 28"/>
          <p:cNvSpPr/>
          <p:nvPr/>
        </p:nvSpPr>
        <p:spPr>
          <a:xfrm flipV="1">
            <a:off x="6699178" y="2970345"/>
            <a:ext cx="929640" cy="571145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887849" y="2617203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925243" y="3124146"/>
            <a:ext cx="274458" cy="28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2">
            <a:lum/>
            <a:alphaModFix/>
          </a:blip>
          <a:srcRect/>
          <a:stretch>
            <a:fillRect/>
          </a:stretch>
        </p:blipFill>
        <p:spPr>
          <a:xfrm>
            <a:off x="7737962" y="2313805"/>
            <a:ext cx="884340" cy="81034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Полилиния 38"/>
          <p:cNvSpPr/>
          <p:nvPr/>
        </p:nvSpPr>
        <p:spPr>
          <a:xfrm>
            <a:off x="5646229" y="2106805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4" name="Полилиния 43"/>
          <p:cNvSpPr/>
          <p:nvPr/>
        </p:nvSpPr>
        <p:spPr>
          <a:xfrm>
            <a:off x="5646229" y="2635769"/>
            <a:ext cx="408240" cy="25047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5" name="Полилиния 44"/>
          <p:cNvSpPr/>
          <p:nvPr/>
        </p:nvSpPr>
        <p:spPr>
          <a:xfrm>
            <a:off x="5654030" y="322864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6" name="Picture 3 1" descr="C:\Users\burla\Downloads\what-is-encryption.emf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43" y="1779117"/>
            <a:ext cx="1519796" cy="45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 2" descr="C:\Users\burla\Downloads\what-is-encryption.emf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37" y="2330326"/>
            <a:ext cx="1519796" cy="45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 3" descr="C:\Users\burla\Downloads\what-is-encryption.emf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36" y="2904386"/>
            <a:ext cx="1519796" cy="45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\documentclass{article}&#10;\usepackage{amsmath}&#10;\pagestyle{empty}&#10;\begin{document}&#10;&#10;$m_1^k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2" y="1998800"/>
            <a:ext cx="421863" cy="369130"/>
          </a:xfrm>
          <a:prstGeom prst="rect">
            <a:avLst/>
          </a:prstGeom>
        </p:spPr>
      </p:pic>
      <p:pic>
        <p:nvPicPr>
          <p:cNvPr id="5" name="Picture 4 1" descr="\documentclass{article}&#10;\usepackage{amsmath}&#10;\pagestyle{empty}&#10;\begin{document}&#10;&#10;$m_2^k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1" y="2538992"/>
            <a:ext cx="424532" cy="370441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$m_n^k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76" y="3139983"/>
            <a:ext cx="446983" cy="372476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pagestyle{empty}&#10;\begin{document}&#10;&#10;&#10;$x^{k+1} = x^k - \gamma^k \cdot \frac{1}{n} [Dec(m_1^k), \dots, Dec(m_n^k)]^\top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1" y="4244581"/>
            <a:ext cx="4466911" cy="283909"/>
          </a:xfrm>
          <a:prstGeom prst="rect">
            <a:avLst/>
          </a:prstGeom>
        </p:spPr>
      </p:pic>
      <p:pic>
        <p:nvPicPr>
          <p:cNvPr id="58" name="Picture 4 2" descr="C:\Users\burla\Downloads\unlock-removebg-preview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95" y="3718415"/>
            <a:ext cx="383617" cy="41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 2" descr="Verifying LCA results - Ecochain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233" y="3644052"/>
            <a:ext cx="592640" cy="59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098484" y="775504"/>
            <a:ext cx="4993752" cy="6509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For AES-128 the key size is 128 bits (16 bytes)</a:t>
            </a:r>
            <a:endParaRPr lang="ru-RU" b="1" dirty="0">
              <a:solidFill>
                <a:schemeClr val="tx1"/>
              </a:solidFill>
            </a:endParaRPr>
          </a:p>
        </p:txBody>
      </p:sp>
      <p:cxnSp>
        <p:nvCxnSpPr>
          <p:cNvPr id="9" name="Прямая со стрелкой 8"/>
          <p:cNvCxnSpPr>
            <a:endCxn id="46" idx="0"/>
          </p:cNvCxnSpPr>
          <p:nvPr/>
        </p:nvCxnSpPr>
        <p:spPr>
          <a:xfrm>
            <a:off x="5254809" y="1426425"/>
            <a:ext cx="561732" cy="35269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endCxn id="58" idx="0"/>
          </p:cNvCxnSpPr>
          <p:nvPr/>
        </p:nvCxnSpPr>
        <p:spPr>
          <a:xfrm flipH="1">
            <a:off x="2937204" y="1426425"/>
            <a:ext cx="2317605" cy="229199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 53"/>
          <p:cNvSpPr/>
          <p:nvPr/>
        </p:nvSpPr>
        <p:spPr>
          <a:xfrm>
            <a:off x="68940" y="775504"/>
            <a:ext cx="3870586" cy="6509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HE/CKKS for AES-128 security level requires key(s) with sizes 420 000 bytes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55" name="Рисунок 54" descr="\documentclass{article}&#10;\usepackage{amsmath}&#10;\pagestyle{empty}&#10;\begin{document}&#10;&#10;$g_i^k = B_i(\nabla f_i(x^k))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88" y="2090657"/>
            <a:ext cx="1923121" cy="284907"/>
          </a:xfrm>
          <a:prstGeom prst="rect">
            <a:avLst/>
          </a:prstGeom>
        </p:spPr>
      </p:pic>
      <p:sp>
        <p:nvSpPr>
          <p:cNvPr id="56" name="Прямоугольник 55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170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30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9" name="Полилиния 48"/>
          <p:cNvSpPr/>
          <p:nvPr/>
        </p:nvSpPr>
        <p:spPr>
          <a:xfrm>
            <a:off x="2277405" y="2167648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7" name="Полилиния 66"/>
          <p:cNvSpPr/>
          <p:nvPr/>
        </p:nvSpPr>
        <p:spPr>
          <a:xfrm>
            <a:off x="2277405" y="2659790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9" name="Полилиния 68"/>
          <p:cNvSpPr/>
          <p:nvPr/>
        </p:nvSpPr>
        <p:spPr>
          <a:xfrm>
            <a:off x="2271618" y="314647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70" name="Полилиния 69"/>
          <p:cNvSpPr/>
          <p:nvPr/>
        </p:nvSpPr>
        <p:spPr>
          <a:xfrm>
            <a:off x="4756316" y="2128109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71" name="Полилиния 70"/>
          <p:cNvSpPr/>
          <p:nvPr/>
        </p:nvSpPr>
        <p:spPr>
          <a:xfrm>
            <a:off x="4756316" y="2620251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72" name="Полилиния 71"/>
          <p:cNvSpPr/>
          <p:nvPr/>
        </p:nvSpPr>
        <p:spPr>
          <a:xfrm>
            <a:off x="4750529" y="3106940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4877803" y="3871037"/>
            <a:ext cx="4225413" cy="798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3" name="Рисунок 62" descr="\documentclass{article}&#10;\usepackage{amsmath}&#10;\pagestyle{empty}&#10;\begin{document}&#10;&#10;&#10;$g^k=\sum_{i=1}^{n} m_i^k = \rm{concat}(m_1^k, \dots, m_n^k)$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20" y="4195733"/>
            <a:ext cx="4039528" cy="296017"/>
          </a:xfrm>
          <a:prstGeom prst="rect">
            <a:avLst/>
          </a:prstGeom>
        </p:spPr>
      </p:pic>
      <p:sp>
        <p:nvSpPr>
          <p:cNvPr id="64" name="Прямая соединительная линия 63"/>
          <p:cNvSpPr/>
          <p:nvPr/>
        </p:nvSpPr>
        <p:spPr>
          <a:xfrm flipH="1">
            <a:off x="4666488" y="4337413"/>
            <a:ext cx="265558" cy="632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84" name="Рисунок 83" descr="\documentclass{article}&#10;\usepackage{amsmath}&#10;\pagestyle{empty}&#10;\begin{document}&#10;&#10;$k=1,2,3,\dots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990" y="3671570"/>
            <a:ext cx="1453714" cy="224000"/>
          </a:xfrm>
          <a:prstGeom prst="rect">
            <a:avLst/>
          </a:prstGeom>
        </p:spPr>
      </p:pic>
      <p:sp>
        <p:nvSpPr>
          <p:cNvPr id="83" name="Прямоугольник 82"/>
          <p:cNvSpPr/>
          <p:nvPr/>
        </p:nvSpPr>
        <p:spPr>
          <a:xfrm>
            <a:off x="1096539" y="3165485"/>
            <a:ext cx="687689" cy="396714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  <a:effectLst>
            <a:glow rad="114300">
              <a:schemeClr val="accent1">
                <a:lumMod val="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6" name="Прямоугольник 85"/>
          <p:cNvSpPr/>
          <p:nvPr/>
        </p:nvSpPr>
        <p:spPr>
          <a:xfrm>
            <a:off x="1096539" y="2692571"/>
            <a:ext cx="687689" cy="396714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  <a:effectLst>
            <a:glow rad="114300">
              <a:srgbClr val="67AD31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7" name="Прямоугольник 86"/>
          <p:cNvSpPr/>
          <p:nvPr/>
        </p:nvSpPr>
        <p:spPr>
          <a:xfrm>
            <a:off x="1120140" y="2075716"/>
            <a:ext cx="664089" cy="52802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  <a:effectLst>
            <a:glow rad="114300">
              <a:srgbClr val="FF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88" name="Рисунок 87"/>
          <p:cNvPicPr>
            <a:picLocks noChangeAspect="1"/>
          </p:cNvPicPr>
          <p:nvPr/>
        </p:nvPicPr>
        <p:blipFill>
          <a:blip r:embed="rId33">
            <a:lum/>
            <a:alphaModFix/>
          </a:blip>
          <a:srcRect/>
          <a:stretch>
            <a:fillRect/>
          </a:stretch>
        </p:blipFill>
        <p:spPr>
          <a:xfrm>
            <a:off x="1228924" y="2142883"/>
            <a:ext cx="494595" cy="424792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89" name="Рисунок 88"/>
          <p:cNvPicPr>
            <a:picLocks noChangeAspect="1"/>
          </p:cNvPicPr>
          <p:nvPr/>
        </p:nvPicPr>
        <p:blipFill>
          <a:blip r:embed="rId34">
            <a:lum/>
            <a:alphaModFix/>
          </a:blip>
          <a:srcRect/>
          <a:stretch>
            <a:fillRect/>
          </a:stretch>
        </p:blipFill>
        <p:spPr>
          <a:xfrm>
            <a:off x="1263214" y="2711829"/>
            <a:ext cx="370245" cy="319147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</p:spPr>
      </p:pic>
      <p:pic>
        <p:nvPicPr>
          <p:cNvPr id="90" name="Picture 2 3" descr="C:\Users\burla\Downloads\Рисунок1-removebg-preview (1)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90" y="3174298"/>
            <a:ext cx="455399" cy="36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Овал 64"/>
          <p:cNvSpPr/>
          <p:nvPr/>
        </p:nvSpPr>
        <p:spPr>
          <a:xfrm>
            <a:off x="8808376" y="52679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8967125" y="52709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Овал 76"/>
          <p:cNvSpPr/>
          <p:nvPr/>
        </p:nvSpPr>
        <p:spPr>
          <a:xfrm>
            <a:off x="8647104" y="52710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Овал 77"/>
          <p:cNvSpPr/>
          <p:nvPr/>
        </p:nvSpPr>
        <p:spPr>
          <a:xfrm>
            <a:off x="8490338" y="52710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/>
          <p:cNvSpPr/>
          <p:nvPr/>
        </p:nvSpPr>
        <p:spPr>
          <a:xfrm>
            <a:off x="8330594" y="526462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/>
          <p:cNvSpPr/>
          <p:nvPr/>
        </p:nvSpPr>
        <p:spPr>
          <a:xfrm>
            <a:off x="8167730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/>
          <p:cNvSpPr/>
          <p:nvPr/>
        </p:nvSpPr>
        <p:spPr>
          <a:xfrm>
            <a:off x="8006186" y="526781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ая соединительная линия 56"/>
          <p:cNvSpPr/>
          <p:nvPr/>
        </p:nvSpPr>
        <p:spPr>
          <a:xfrm>
            <a:off x="6648162" y="2836727"/>
            <a:ext cx="980656" cy="1954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59" name="Рисунок 58" descr="\documentclass{article}&#10;\usepackage{amsmath}&#10;\pagestyle{empty}&#10;\begin{document}&#10;&#10;&#10;$[d]$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75" y="2824888"/>
            <a:ext cx="213333" cy="254476"/>
          </a:xfrm>
          <a:prstGeom prst="rect">
            <a:avLst/>
          </a:prstGeom>
        </p:spPr>
      </p:pic>
      <p:pic>
        <p:nvPicPr>
          <p:cNvPr id="60" name="Рисунок 59" descr="\documentclass{article}&#10;\usepackage{amsmath}&#10;\pagestyle{empty}&#10;\begin{document}&#10;&#10;&#10;$1$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510431"/>
            <a:ext cx="58284" cy="114486"/>
          </a:xfrm>
          <a:prstGeom prst="rect">
            <a:avLst/>
          </a:prstGeom>
        </p:spPr>
      </p:pic>
      <p:pic>
        <p:nvPicPr>
          <p:cNvPr id="68" name="Рисунок 67" descr="\documentclass{article}&#10;\usepackage{amsmath}&#10;\pagestyle{empty}&#10;\begin{document}&#10;&#10;&#10;$2$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41" y="2697121"/>
            <a:ext cx="71424" cy="115170"/>
          </a:xfrm>
          <a:prstGeom prst="rect">
            <a:avLst/>
          </a:prstGeom>
        </p:spPr>
      </p:pic>
      <p:pic>
        <p:nvPicPr>
          <p:cNvPr id="73" name="Рисунок 72" descr="\documentclass{article}&#10;\usepackage{amsmath}&#10;\pagestyle{empty}&#10;\begin{document}&#10;&#10;&#10;$3$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51" y="2882833"/>
            <a:ext cx="74986" cy="120071"/>
          </a:xfrm>
          <a:prstGeom prst="rect">
            <a:avLst/>
          </a:prstGeom>
        </p:spPr>
      </p:pic>
      <p:pic>
        <p:nvPicPr>
          <p:cNvPr id="74" name="Рисунок 73" descr="\documentclass{article}&#10;\usepackage{amsmath}&#10;\pagestyle{empty}&#10;\begin{document}&#10;&#10;&#10;$4$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064981"/>
            <a:ext cx="81105" cy="118644"/>
          </a:xfrm>
          <a:prstGeom prst="rect">
            <a:avLst/>
          </a:prstGeom>
        </p:spPr>
      </p:pic>
      <p:pic>
        <p:nvPicPr>
          <p:cNvPr id="75" name="Рисунок 74" descr="\documentclass{article}&#10;\usepackage{amsmath}&#10;\pagestyle{empty}&#10;\begin{document}&#10;&#10;&#10;$5$&#10;&#10;\end{document}" title="IguanaTex Bitmap Displa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80" y="3247469"/>
            <a:ext cx="72768" cy="123274"/>
          </a:xfrm>
          <a:prstGeom prst="rect">
            <a:avLst/>
          </a:prstGeom>
        </p:spPr>
      </p:pic>
      <p:pic>
        <p:nvPicPr>
          <p:cNvPr id="76" name="Рисунок 75" descr="\documentclass{article}&#10;\usepackage{amsmath}&#10;\pagestyle{empty}&#10;\begin{document}&#10;&#10;&#10;$6$&#10;&#10;\end{document}" title="IguanaTex Bitmap Display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49" y="3450076"/>
            <a:ext cx="76397" cy="1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6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16230" y="2933700"/>
            <a:ext cx="8473440" cy="1028699"/>
          </a:xfrm>
          <a:prstGeom prst="rect">
            <a:avLst/>
          </a:prstGeom>
          <a:solidFill>
            <a:srgbClr val="FFFF85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xmlns="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07612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DCGD/</a:t>
            </a:r>
            <a:r>
              <a:rPr lang="en-US" sz="2400" b="1" dirty="0" err="1" smtClean="0">
                <a:solidFill>
                  <a:schemeClr val="bg1"/>
                </a:solidFill>
              </a:rPr>
              <a:t>PermK</a:t>
            </a:r>
            <a:r>
              <a:rPr lang="en-US" sz="2400" b="1" dirty="0" smtClean="0">
                <a:solidFill>
                  <a:schemeClr val="bg1"/>
                </a:solidFill>
              </a:rPr>
              <a:t>/AES </a:t>
            </a:r>
            <a:r>
              <a:rPr lang="en-US" sz="2400" b="1" dirty="0" err="1" smtClean="0">
                <a:solidFill>
                  <a:schemeClr val="bg1"/>
                </a:solidFill>
              </a:rPr>
              <a:t>vs</a:t>
            </a:r>
            <a:r>
              <a:rPr lang="en-US" sz="2400" b="1" dirty="0" smtClean="0">
                <a:solidFill>
                  <a:schemeClr val="bg1"/>
                </a:solidFill>
              </a:rPr>
              <a:t> HE</a:t>
            </a:r>
            <a:endParaRPr lang="en-US" sz="1200" b="1" i="1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170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316230" y="720090"/>
            <a:ext cx="8473440" cy="1001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 descr="\documentclass{article}&#10;\usepackage{amsmath}&#10;\pagestyle{empty}&#10;\begin{document}&#10;&#10;$\rm{Enc}(\frac{1}{n} \sum_{i=1}^{n} g_i^k)=\frac{1}{n} \rm{Concat}(\rm{Enc}(g_1^k),\rm{Enc}(g_2^k),\dots,\rm{Enc}(g_n^k)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42" y="1247583"/>
            <a:ext cx="6483452" cy="322134"/>
          </a:xfrm>
          <a:prstGeom prst="rect">
            <a:avLst/>
          </a:prstGeom>
        </p:spPr>
      </p:pic>
      <p:pic>
        <p:nvPicPr>
          <p:cNvPr id="51" name="Рисунок 50" descr="\documentclass{article}&#10;\usepackage{amsmath}&#10;\pagestyle{empty}&#10;\begin{document}&#10;&#10;$\rm{Enc}(\frac{1}{n} \sum_{i=1}^{n} g_i^k)=\frac{1}{n}\sum_{i=1}^{n} \rm{Enc}(g_i^k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893" y="3475734"/>
            <a:ext cx="3752228" cy="31585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099794" y="3254684"/>
            <a:ext cx="1643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CLASSICAL HE</a:t>
            </a:r>
            <a:endParaRPr lang="ru-RU" sz="2000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7551417" y="964904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NEW</a:t>
            </a:r>
            <a:endParaRPr lang="ru-RU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2179605" y="4133849"/>
            <a:ext cx="4148805" cy="924604"/>
          </a:xfrm>
          <a:prstGeom prst="rect">
            <a:avLst/>
          </a:prstGeom>
          <a:solidFill>
            <a:srgbClr val="FFFF8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 smtClean="0">
                <a:solidFill>
                  <a:schemeClr val="tx1"/>
                </a:solidFill>
              </a:rPr>
              <a:t>+</a:t>
            </a:r>
            <a:r>
              <a:rPr lang="en-US" sz="1900" dirty="0" smtClean="0">
                <a:solidFill>
                  <a:schemeClr val="tx1"/>
                </a:solidFill>
              </a:rPr>
              <a:t> Works with arbitrarily </a:t>
            </a:r>
          </a:p>
          <a:p>
            <a:r>
              <a:rPr lang="en-US" sz="1900" b="1" dirty="0" smtClean="0">
                <a:solidFill>
                  <a:schemeClr val="tx1"/>
                </a:solidFill>
              </a:rPr>
              <a:t>−</a:t>
            </a:r>
            <a:r>
              <a:rPr lang="en-US" sz="1900" dirty="0" smtClean="0">
                <a:solidFill>
                  <a:schemeClr val="tx1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Introduces numerical </a:t>
            </a:r>
            <a:r>
              <a:rPr lang="en-US" sz="1900" dirty="0" smtClean="0">
                <a:solidFill>
                  <a:schemeClr val="tx1"/>
                </a:solidFill>
              </a:rPr>
              <a:t>errors</a:t>
            </a:r>
          </a:p>
          <a:p>
            <a:r>
              <a:rPr lang="en-US" sz="1900" b="1" dirty="0" smtClean="0">
                <a:solidFill>
                  <a:schemeClr val="tx1"/>
                </a:solidFill>
              </a:rPr>
              <a:t>−</a:t>
            </a:r>
            <a:r>
              <a:rPr lang="en-US" sz="1900" dirty="0" smtClean="0">
                <a:solidFill>
                  <a:schemeClr val="tx1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High memory </a:t>
            </a:r>
            <a:r>
              <a:rPr lang="en-US" sz="1900" dirty="0" smtClean="0">
                <a:solidFill>
                  <a:schemeClr val="tx1"/>
                </a:solidFill>
              </a:rPr>
              <a:t>overhead</a:t>
            </a:r>
            <a:endParaRPr lang="ru-RU" sz="1900" b="1" dirty="0">
              <a:solidFill>
                <a:schemeClr val="tx1"/>
              </a:solidFill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2179605" y="1951942"/>
            <a:ext cx="4148805" cy="8845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b="1" dirty="0" smtClean="0">
                <a:solidFill>
                  <a:schemeClr val="tx1"/>
                </a:solidFill>
              </a:rPr>
              <a:t>−</a:t>
            </a:r>
            <a:r>
              <a:rPr lang="en-US" sz="1900" dirty="0" smtClean="0">
                <a:solidFill>
                  <a:schemeClr val="tx1"/>
                </a:solidFill>
              </a:rPr>
              <a:t> Only compatible with specific </a:t>
            </a:r>
            <a:endParaRPr lang="en-US" sz="1900" b="1" dirty="0" smtClean="0">
              <a:solidFill>
                <a:schemeClr val="tx1"/>
              </a:solidFill>
            </a:endParaRPr>
          </a:p>
          <a:p>
            <a:r>
              <a:rPr lang="en-US" sz="1900" b="1" dirty="0" smtClean="0">
                <a:solidFill>
                  <a:schemeClr val="tx1"/>
                </a:solidFill>
              </a:rPr>
              <a:t>+</a:t>
            </a:r>
            <a:r>
              <a:rPr lang="en-US" sz="1900" dirty="0" smtClean="0">
                <a:solidFill>
                  <a:schemeClr val="tx1"/>
                </a:solidFill>
              </a:rPr>
              <a:t> </a:t>
            </a:r>
            <a:r>
              <a:rPr lang="en-US" sz="1900" dirty="0" smtClean="0">
                <a:solidFill>
                  <a:schemeClr val="tx1"/>
                </a:solidFill>
              </a:rPr>
              <a:t>Does </a:t>
            </a:r>
            <a:r>
              <a:rPr lang="en-US" sz="1900" dirty="0">
                <a:solidFill>
                  <a:schemeClr val="tx1"/>
                </a:solidFill>
              </a:rPr>
              <a:t>not introduce numerical errors 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en-US" sz="1900" b="1" dirty="0" smtClean="0">
                <a:solidFill>
                  <a:schemeClr val="tx1"/>
                </a:solidFill>
              </a:rPr>
              <a:t>+</a:t>
            </a:r>
            <a:r>
              <a:rPr lang="en-US" sz="1900" dirty="0" smtClean="0">
                <a:solidFill>
                  <a:schemeClr val="tx1"/>
                </a:solidFill>
              </a:rPr>
              <a:t> Low memory overhead from </a:t>
            </a:r>
            <a:r>
              <a:rPr lang="en-US" sz="1900" dirty="0" smtClean="0">
                <a:solidFill>
                  <a:schemeClr val="tx1"/>
                </a:solidFill>
              </a:rPr>
              <a:t>AES</a:t>
            </a:r>
            <a:endParaRPr lang="ru-RU" sz="1900" dirty="0">
              <a:solidFill>
                <a:schemeClr val="tx1"/>
              </a:solidFill>
            </a:endParaRPr>
          </a:p>
        </p:txBody>
      </p:sp>
      <p:cxnSp>
        <p:nvCxnSpPr>
          <p:cNvPr id="57" name="Прямая со стрелкой 56"/>
          <p:cNvCxnSpPr/>
          <p:nvPr/>
        </p:nvCxnSpPr>
        <p:spPr>
          <a:xfrm flipV="1">
            <a:off x="4252764" y="1671263"/>
            <a:ext cx="0" cy="2674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 descr="\documentclass{article}&#10;\usepackage{amsmath}&#10;\pagestyle{empty}&#10;\begin{document}&#10;&#10;For $g_i^k = B_i(\nabla f_i(x^k))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00" y="840037"/>
            <a:ext cx="2374605" cy="286420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usepackage{amssymb}&#10;&#10;\pagestyle{empty}&#10;\begin{document}&#10;&#10;$\forall g_i^k \in \mathbb{R}^d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99" y="3127124"/>
            <a:ext cx="994023" cy="289470"/>
          </a:xfrm>
          <a:prstGeom prst="rect">
            <a:avLst/>
          </a:prstGeom>
        </p:spPr>
      </p:pic>
      <p:cxnSp>
        <p:nvCxnSpPr>
          <p:cNvPr id="64" name="Прямая со стрелкой 63"/>
          <p:cNvCxnSpPr/>
          <p:nvPr/>
        </p:nvCxnSpPr>
        <p:spPr>
          <a:xfrm flipV="1">
            <a:off x="4317534" y="3869632"/>
            <a:ext cx="0" cy="26741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8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burla\Downloads\burl_thesis-188 (2)_cropped.e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" y="408492"/>
            <a:ext cx="7423914" cy="47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425059" y="397962"/>
            <a:ext cx="1740277" cy="4740458"/>
          </a:xfrm>
          <a:prstGeom prst="rect">
            <a:avLst/>
          </a:prstGeom>
          <a:solidFill>
            <a:srgbClr val="FFFF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xmlns="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39942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300" dirty="0" smtClean="0">
                <a:solidFill>
                  <a:schemeClr val="bg1"/>
                </a:solidFill>
                <a:latin typeface="Avenir Black"/>
              </a:rPr>
              <a:t>DCGD/</a:t>
            </a:r>
            <a:r>
              <a:rPr lang="en-US" sz="2300" dirty="0" err="1" smtClean="0">
                <a:solidFill>
                  <a:schemeClr val="bg1"/>
                </a:solidFill>
                <a:latin typeface="Avenir Black"/>
              </a:rPr>
              <a:t>Permk</a:t>
            </a:r>
            <a:r>
              <a:rPr lang="en-US" sz="2300" dirty="0" smtClean="0">
                <a:solidFill>
                  <a:schemeClr val="bg1"/>
                </a:solidFill>
                <a:latin typeface="Avenir Black"/>
              </a:rPr>
              <a:t>/AES </a:t>
            </a:r>
            <a:r>
              <a:rPr lang="en-US" sz="2300" dirty="0" err="1" smtClean="0">
                <a:solidFill>
                  <a:schemeClr val="bg1"/>
                </a:solidFill>
                <a:latin typeface="Avenir Black"/>
              </a:rPr>
              <a:t>vs</a:t>
            </a:r>
            <a:r>
              <a:rPr lang="en-US" sz="2300" dirty="0" smtClean="0">
                <a:solidFill>
                  <a:schemeClr val="bg1"/>
                </a:solidFill>
                <a:latin typeface="Avenir Black"/>
              </a:rPr>
              <a:t> DCGD/</a:t>
            </a:r>
            <a:r>
              <a:rPr lang="en-US" sz="2300" dirty="0" err="1" smtClean="0">
                <a:solidFill>
                  <a:schemeClr val="bg1"/>
                </a:solidFill>
                <a:latin typeface="Avenir Black"/>
              </a:rPr>
              <a:t>PermK</a:t>
            </a:r>
            <a:r>
              <a:rPr lang="en-US" sz="2300" dirty="0" smtClean="0">
                <a:solidFill>
                  <a:schemeClr val="bg1"/>
                </a:solidFill>
                <a:latin typeface="Avenir Black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Avenir Black"/>
              </a:rPr>
              <a:t>vs</a:t>
            </a:r>
            <a:r>
              <a:rPr lang="en-US" sz="2300" dirty="0" smtClean="0">
                <a:solidFill>
                  <a:schemeClr val="bg1"/>
                </a:solidFill>
                <a:latin typeface="Avenir Black"/>
              </a:rPr>
              <a:t> GD </a:t>
            </a:r>
            <a:r>
              <a:rPr lang="en-US" sz="2300" dirty="0" err="1" smtClean="0">
                <a:solidFill>
                  <a:schemeClr val="bg1"/>
                </a:solidFill>
                <a:latin typeface="Avenir Black"/>
              </a:rPr>
              <a:t>vs</a:t>
            </a:r>
            <a:r>
              <a:rPr lang="en-US" sz="2300" dirty="0" smtClean="0">
                <a:solidFill>
                  <a:schemeClr val="bg1"/>
                </a:solidFill>
                <a:latin typeface="Avenir Black"/>
              </a:rPr>
              <a:t> GD/CKKS</a:t>
            </a:r>
            <a:endParaRPr lang="en-US" sz="23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95949" y="2862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32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Рисунок 8" descr="\documentclass{article}&#10;\usepackage{amsmath}&#10;\pagestyle{empty}&#10;\begin{document}&#10;&#10;\,\\&#10;Linear regression\\\\&#10;Interpolation regime\\\\&#10;$n=50$, $n_i=12$\\\\&#10;Compute FP64\\\\&#10;Tuned $\gamma=0.007$ for DCGD\\\\&#10;Theoretical $\gamma$ for GD \\\\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59" y="1947857"/>
            <a:ext cx="1726395" cy="18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77861" y="2091618"/>
            <a:ext cx="3816096" cy="2395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itle 3 2">
            <a:extLst>
              <a:ext uri="{FF2B5EF4-FFF2-40B4-BE49-F238E27FC236}">
                <a16:creationId xmlns="" xmlns:a16="http://schemas.microsoft.com/office/drawing/2014/main" id="{7629A1D0-6F47-7E4C-98FD-72923EE912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72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</a:rPr>
              <a:t>Semi-Asynchronous Behavior for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</a:rPr>
              <a:t>DCGD/</a:t>
            </a:r>
            <a:r>
              <a:rPr lang="en-US" sz="2400" dirty="0" err="1" smtClean="0">
                <a:solidFill>
                  <a:schemeClr val="bg1"/>
                </a:solidFill>
                <a:latin typeface="Avenir Black"/>
              </a:rPr>
              <a:t>PermK</a:t>
            </a:r>
            <a:endParaRPr lang="en-US" sz="2400" dirty="0" smtClean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27" name="Рисунок 26" descr="\documentclass{article}&#10;\usepackage{amsmath}&#10;\usepackage{amssymb}&#10;&#10;\pagestyle{empty}&#10;\begin{document}&#10;&#10;$$&#10;\min_{x \in \mathbb{R}^d} \left\{ f(x) := \frac{1}{4} \sum_{i=1}^{4} f_i(x) \right\}&#10;$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81" y="1014365"/>
            <a:ext cx="2713832" cy="695843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pagestyle{empty}&#10;\begin{document}&#10;&#10;&#10;$x^{k+1} = x^k - \gamma \cdot \frac{1}{n} \cdot  g^k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9" y="3138557"/>
            <a:ext cx="2150438" cy="289802"/>
          </a:xfrm>
          <a:prstGeom prst="rect">
            <a:avLst/>
          </a:prstGeom>
        </p:spPr>
      </p:pic>
      <p:pic>
        <p:nvPicPr>
          <p:cNvPr id="37" name="Рисунок 36" descr="\documentclass{article}&#10;\usepackage{amsmath}&#10;\pagestyle{empty}&#10;\begin{document}&#10;&#10;&#10;Requires synchronization among clients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1" y="3904597"/>
            <a:ext cx="3238193" cy="169905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4112514" y="2091618"/>
            <a:ext cx="4869942" cy="23950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 descr="\documentclass{article}&#10;\usepackage{amsmath}&#10;\pagestyle{empty}&#10;\begin{document}&#10;&#10;&#10;$x^{k+1}_{\rm parts:2,3,4} = x^k_{\rm parts:2,3,4} - \gamma \cdot \frac{1}{n} \cdot [g^k]_{\rm parts: 2,3,4}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51" y="3126188"/>
            <a:ext cx="4400626" cy="314548"/>
          </a:xfrm>
          <a:prstGeom prst="rect">
            <a:avLst/>
          </a:prstGeom>
        </p:spPr>
      </p:pic>
      <p:pic>
        <p:nvPicPr>
          <p:cNvPr id="13" name="Рисунок 12" descr="\documentclass{article}&#10;\usepackage{amsmath}&#10;\usepackage{xcolor}&#10;&#10;\pagestyle{empty}&#10;\begin{document}&#10;&#10;$g^k=[{\color{red}p_1}, p_2, p_3, p_4]^\top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353" y="2759030"/>
            <a:ext cx="1983199" cy="255713"/>
          </a:xfrm>
          <a:prstGeom prst="rect">
            <a:avLst/>
          </a:prstGeom>
        </p:spPr>
      </p:pic>
      <p:pic>
        <p:nvPicPr>
          <p:cNvPr id="34" name="Рисунок 33" descr="\documentclass{article}&#10;\usepackage{amsmath}&#10;\pagestyle{empty}&#10;\begin{document}&#10;&#10;Start forward pass for next iteration with partial $x^{k+1}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33" y="3734461"/>
            <a:ext cx="4495868" cy="198061"/>
          </a:xfrm>
          <a:prstGeom prst="rect">
            <a:avLst/>
          </a:prstGeom>
        </p:spPr>
      </p:pic>
      <p:pic>
        <p:nvPicPr>
          <p:cNvPr id="3" name="Рисунок 2" descr="\documentclass{article}&#10;\usepackage{amsmath}&#10;\usepackage{xcolor}&#10;&#10;\pagestyle{empty}&#10;\begin{document}&#10;&#10;Wait for straggler (client number {\color{red}\#1})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01" y="4105370"/>
            <a:ext cx="3126816" cy="193402"/>
          </a:xfrm>
          <a:prstGeom prst="rect">
            <a:avLst/>
          </a:prstGeom>
        </p:spPr>
      </p:pic>
      <p:sp>
        <p:nvSpPr>
          <p:cNvPr id="38" name="Прямоугольник 37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1354" y="12004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33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\documentclass{article}&#10;\usepackage{amsmath}&#10;\pagestyle{empty}&#10;\begin{document}&#10;&#10;\textbf{Gradient Descent}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03" y="2254687"/>
            <a:ext cx="2634011" cy="215394"/>
          </a:xfrm>
          <a:prstGeom prst="rect">
            <a:avLst/>
          </a:prstGeom>
        </p:spPr>
      </p:pic>
      <p:pic>
        <p:nvPicPr>
          <p:cNvPr id="8" name="Рисунок 7" descr="\documentclass{article}&#10;\usepackage{amsmath}&#10;\pagestyle{empty}&#10;\begin{document}&#10;&#10;&#10;\textbf{DCGD/PermK/AES}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71" y="2243493"/>
            <a:ext cx="3159718" cy="304838"/>
          </a:xfrm>
          <a:prstGeom prst="rect">
            <a:avLst/>
          </a:prstGeom>
        </p:spPr>
      </p:pic>
      <p:pic>
        <p:nvPicPr>
          <p:cNvPr id="10" name="Рисунок 9" descr="\documentclass{article}&#10;\usepackage{amsmath}&#10;\pagestyle{empty}&#10;\begin{document}&#10;&#10;&#10;$g^k = \sum_{i=1}^{4} \nabla f_i(x)$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6" y="2688942"/>
            <a:ext cx="1796043" cy="3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/>
          <p:cNvCxnSpPr/>
          <p:nvPr/>
        </p:nvCxnSpPr>
        <p:spPr>
          <a:xfrm>
            <a:off x="1506887" y="1468798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9043416" y="1481333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5576671" y="147927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3340608" y="147165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960438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Federated </a:t>
            </a:r>
            <a:r>
              <a:rPr lang="en-US" sz="2400" dirty="0">
                <a:solidFill>
                  <a:schemeClr val="bg1"/>
                </a:solidFill>
              </a:rPr>
              <a:t>Learning Challenges Addressed in </a:t>
            </a:r>
            <a:r>
              <a:rPr lang="en-US" sz="2400" dirty="0" smtClean="0">
                <a:solidFill>
                  <a:schemeClr val="bg1"/>
                </a:solidFill>
              </a:rPr>
              <a:t>the Thesis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17" name="Объект 1"/>
          <p:cNvSpPr txBox="1">
            <a:spLocks/>
          </p:cNvSpPr>
          <p:nvPr/>
        </p:nvSpPr>
        <p:spPr>
          <a:xfrm>
            <a:off x="102768" y="947808"/>
            <a:ext cx="1402712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 smtClean="0">
                <a:latin typeface="+mj-lt"/>
              </a:rPr>
              <a:t>1. Data Heterogeneity</a:t>
            </a:r>
            <a:endParaRPr lang="en-US" sz="1500" dirty="0">
              <a:latin typeface="+mj-lt"/>
            </a:endParaRPr>
          </a:p>
        </p:txBody>
      </p:sp>
      <p:sp>
        <p:nvSpPr>
          <p:cNvPr id="18" name="Объект 1"/>
          <p:cNvSpPr txBox="1">
            <a:spLocks/>
          </p:cNvSpPr>
          <p:nvPr/>
        </p:nvSpPr>
        <p:spPr>
          <a:xfrm>
            <a:off x="1691640" y="947806"/>
            <a:ext cx="1648968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2. </a:t>
            </a:r>
            <a:r>
              <a:rPr lang="en-US" sz="1500" dirty="0" smtClean="0">
                <a:latin typeface="+mj-lt"/>
              </a:rPr>
              <a:t>Device Heterogeneity</a:t>
            </a:r>
            <a:endParaRPr lang="en-US" sz="1500" dirty="0">
              <a:latin typeface="+mj-lt"/>
            </a:endParaRPr>
          </a:p>
        </p:txBody>
      </p:sp>
      <p:sp>
        <p:nvSpPr>
          <p:cNvPr id="24" name="Объект 1"/>
          <p:cNvSpPr txBox="1">
            <a:spLocks/>
          </p:cNvSpPr>
          <p:nvPr/>
        </p:nvSpPr>
        <p:spPr>
          <a:xfrm>
            <a:off x="7280910" y="947807"/>
            <a:ext cx="1762506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5. Software</a:t>
            </a:r>
            <a:endParaRPr lang="en-US" sz="1500" dirty="0">
              <a:latin typeface="+mj-lt"/>
            </a:endParaRPr>
          </a:p>
        </p:txBody>
      </p:sp>
      <p:sp>
        <p:nvSpPr>
          <p:cNvPr id="26" name="Объект 1"/>
          <p:cNvSpPr txBox="1">
            <a:spLocks/>
          </p:cNvSpPr>
          <p:nvPr/>
        </p:nvSpPr>
        <p:spPr>
          <a:xfrm>
            <a:off x="5761432" y="947807"/>
            <a:ext cx="1402712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4. Privacy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3676475" y="947808"/>
            <a:ext cx="1900196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3. Communication </a:t>
            </a:r>
            <a:endParaRPr lang="en-US" sz="1500" dirty="0" smtClean="0">
              <a:latin typeface="+mj-lt"/>
            </a:endParaRPr>
          </a:p>
          <a:p>
            <a:pPr algn="ctr"/>
            <a:r>
              <a:rPr lang="en-US" sz="1500" dirty="0" smtClean="0">
                <a:latin typeface="+mj-lt"/>
              </a:rPr>
              <a:t>Bottleneck</a:t>
            </a:r>
            <a:endParaRPr lang="en-US" sz="1500" dirty="0">
              <a:latin typeface="+mj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89745" y="1777714"/>
            <a:ext cx="1853671" cy="373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Ch2: </a:t>
            </a:r>
            <a:r>
              <a:rPr lang="en-US" sz="1400" b="1" dirty="0" err="1">
                <a:solidFill>
                  <a:schemeClr val="tx1"/>
                </a:solidFill>
              </a:rPr>
              <a:t>FL_PyTorch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2021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77255" y="3069971"/>
            <a:ext cx="1780886" cy="410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Ch5: </a:t>
            </a:r>
            <a:r>
              <a:rPr lang="en-US" sz="1400" b="1" dirty="0" smtClean="0">
                <a:solidFill>
                  <a:schemeClr val="tx1"/>
                </a:solidFill>
              </a:rPr>
              <a:t>PAGE </a:t>
            </a:r>
            <a:r>
              <a:rPr lang="en-US" sz="1400" b="1" dirty="0">
                <a:solidFill>
                  <a:schemeClr val="tx1"/>
                </a:solidFill>
              </a:rPr>
              <a:t>Extensions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Tyurin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7202445" y="4474813"/>
            <a:ext cx="1853672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 smtClean="0">
                <a:solidFill>
                  <a:schemeClr val="tx1"/>
                </a:solidFill>
              </a:rPr>
              <a:t>BurTorch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2025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197363" y="3979142"/>
            <a:ext cx="1853673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543935" y="4478212"/>
            <a:ext cx="1821021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>
                <a:solidFill>
                  <a:schemeClr val="tx1"/>
                </a:solidFill>
              </a:rPr>
              <a:t>BurTorch</a:t>
            </a:r>
            <a:endParaRPr lang="ru-RU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&amp;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2025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7165396" y="147673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13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131920" y="375833"/>
            <a:ext cx="2703877" cy="44196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Theoretical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1">
            <a:extLst>
              <a:ext uri="{FF2B5EF4-FFF2-40B4-BE49-F238E27FC236}">
                <a16:creationId xmlns="" xmlns:a16="http://schemas.microsoft.com/office/drawing/2014/main" id="{6315EA85-0F1F-AB48-6EEC-059FC6144370}"/>
              </a:ext>
            </a:extLst>
          </p:cNvPr>
          <p:cNvSpPr/>
          <p:nvPr/>
        </p:nvSpPr>
        <p:spPr>
          <a:xfrm>
            <a:off x="6690168" y="399289"/>
            <a:ext cx="2346158" cy="4419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Practical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534882" y="-2837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" y="1510922"/>
            <a:ext cx="9143998" cy="206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Ch1:</a:t>
            </a:r>
            <a:r>
              <a:rPr lang="en-US" sz="1600" dirty="0" smtClean="0">
                <a:solidFill>
                  <a:schemeClr val="tx1"/>
                </a:solidFill>
              </a:rPr>
              <a:t> Introduction</a:t>
            </a:r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" y="4897231"/>
            <a:ext cx="9143998" cy="231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Ch9</a:t>
            </a:r>
            <a:r>
              <a:rPr lang="en-US" sz="1600" dirty="0">
                <a:solidFill>
                  <a:schemeClr val="tx1"/>
                </a:solidFill>
              </a:rPr>
              <a:t>: Concluding Remarks: Summary and Future Research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5601019" y="3423566"/>
            <a:ext cx="1564377" cy="601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-30480" y="3429663"/>
            <a:ext cx="1537367" cy="601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13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2992055" y="387677"/>
            <a:ext cx="3536065" cy="44196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Theory-Inspired Practical </a:t>
            </a:r>
            <a:r>
              <a:rPr lang="en-US" sz="2000" b="1" dirty="0" smtClean="0">
                <a:solidFill>
                  <a:schemeClr val="tx1"/>
                </a:solidFill>
              </a:rPr>
              <a:t>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37" name="Объект 1"/>
          <p:cNvSpPr txBox="1">
            <a:spLocks/>
          </p:cNvSpPr>
          <p:nvPr/>
        </p:nvSpPr>
        <p:spPr>
          <a:xfrm>
            <a:off x="-28933" y="360012"/>
            <a:ext cx="9172933" cy="478635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  <a:effectLst>
            <a:glow>
              <a:srgbClr val="FDDBC7">
                <a:alpha val="48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1832" y="2132681"/>
            <a:ext cx="1368616" cy="396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759448" y="2131533"/>
            <a:ext cx="1727451" cy="3732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96468" y="2575564"/>
            <a:ext cx="5472504" cy="41061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Ch4: DCGD/PERMK/AES 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597372" y="3979797"/>
            <a:ext cx="3910411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</a:t>
            </a:r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and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2024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3" name="Стрелка вниз 2"/>
          <p:cNvSpPr/>
          <p:nvPr/>
        </p:nvSpPr>
        <p:spPr>
          <a:xfrm>
            <a:off x="3221032" y="3069971"/>
            <a:ext cx="538416" cy="858973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2" name="Picture 8" descr="Bridg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33" y="1813738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Рисунок 43" descr="\documentclass{article}&#10;\usepackage{amsmath}&#10;\usepackage{amssymb}&#10;&#10;\pagestyle{empty}&#10;\begin{document}&#10;&#10;The $f(x) := \frac{1}{n} \sum_{i=1}^{n} f_i(x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903" y="1934150"/>
            <a:ext cx="2119569" cy="234377"/>
          </a:xfrm>
          <a:prstGeom prst="rect">
            <a:avLst/>
          </a:prstGeom>
        </p:spPr>
      </p:pic>
      <p:pic>
        <p:nvPicPr>
          <p:cNvPr id="45" name="Рисунок 44" descr="\documentclass{article}&#10;\usepackage{amsmath}&#10;\usepackage{amssymb}&#10;&#10;\pagestyle{empty}&#10;\begin{document}&#10;&#10;holds a surprising property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94" y="2202611"/>
            <a:ext cx="2245803" cy="17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7318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Gradient Descent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venir Black"/>
                <a:cs typeface="Avenir Black"/>
              </a:rPr>
              <a:t>=&gt;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Avenir Black"/>
                <a:cs typeface="Avenir Black"/>
              </a:rPr>
              <a:t>Distributed Newton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Avenir Black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517660" y="2076480"/>
            <a:ext cx="1222199" cy="11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Полилиния 40"/>
          <p:cNvSpPr/>
          <p:nvPr/>
        </p:nvSpPr>
        <p:spPr>
          <a:xfrm>
            <a:off x="3511536" y="1341542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2" name="Полилиния 41"/>
          <p:cNvSpPr/>
          <p:nvPr/>
        </p:nvSpPr>
        <p:spPr>
          <a:xfrm>
            <a:off x="3473435" y="2560690"/>
            <a:ext cx="408240" cy="2026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3" name="Полилиния 42"/>
          <p:cNvSpPr/>
          <p:nvPr/>
        </p:nvSpPr>
        <p:spPr>
          <a:xfrm>
            <a:off x="3473435" y="3798304"/>
            <a:ext cx="408240" cy="2037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2014452" y="1073702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893492" y="3524222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2074033" y="23251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2628" y="215010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981375" y="1151822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981375" y="2316158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981375" y="3571934"/>
            <a:ext cx="44352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Прямая соединительная линия 57"/>
          <p:cNvSpPr/>
          <p:nvPr/>
        </p:nvSpPr>
        <p:spPr>
          <a:xfrm>
            <a:off x="5733060" y="1417311"/>
            <a:ext cx="784600" cy="1156842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9" name="Прямая соединительная линия 58"/>
          <p:cNvSpPr/>
          <p:nvPr/>
        </p:nvSpPr>
        <p:spPr>
          <a:xfrm>
            <a:off x="5702321" y="2719080"/>
            <a:ext cx="815339" cy="2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0" name="Прямая соединительная линия 59"/>
          <p:cNvSpPr/>
          <p:nvPr/>
        </p:nvSpPr>
        <p:spPr>
          <a:xfrm flipV="1">
            <a:off x="5733060" y="2864824"/>
            <a:ext cx="784600" cy="90575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2" name="Рисунок 1" descr="\documentclass{article}&#10;\usepackage{amsmath}&#10;\pagestyle{empty}&#10;\begin{document}&#10;&#10;$x^{k+1}=x^k-\gamma^k g^k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69" y="3782504"/>
            <a:ext cx="2844650" cy="405706"/>
          </a:xfrm>
          <a:prstGeom prst="rect">
            <a:avLst/>
          </a:prstGeom>
        </p:spPr>
      </p:pic>
      <p:pic>
        <p:nvPicPr>
          <p:cNvPr id="27" name="Рисунок 26" descr="\documentclass{article}&#10;\usepackage{amsmath}&#10;\pagestyle{empty}&#10;\begin{document}&#10;&#10;$g^k=\frac{1}{n} \sum_{i=1}^{n} \nabla f_i(x^k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90" y="1314235"/>
            <a:ext cx="2815101" cy="372414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pagestyle{empty}&#10;\begin{document}&#10;&#10;&#10;$\nabla f_1(x^k)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56" y="1198035"/>
            <a:ext cx="1554924" cy="494013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pagestyle{empty}&#10;\begin{document}&#10;&#10;$\nabla f_2(x^k)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98" y="2382213"/>
            <a:ext cx="1554924" cy="494013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pagestyle{empty}&#10;\begin{document}&#10;&#10;&#10;$\nabla f_n(x^k)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32" y="3608056"/>
            <a:ext cx="1598119" cy="494013"/>
          </a:xfrm>
          <a:prstGeom prst="rect">
            <a:avLst/>
          </a:prstGeom>
        </p:spPr>
      </p:pic>
      <p:sp>
        <p:nvSpPr>
          <p:cNvPr id="31" name="Овал 30"/>
          <p:cNvSpPr/>
          <p:nvPr/>
        </p:nvSpPr>
        <p:spPr>
          <a:xfrm>
            <a:off x="8655976" y="53695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/>
          <p:cNvSpPr/>
          <p:nvPr/>
        </p:nvSpPr>
        <p:spPr>
          <a:xfrm>
            <a:off x="8814725" y="53725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8973895" y="53661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8494704" y="53726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8531150" y="14070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5" name="Прямая соединительная линия 64"/>
          <p:cNvSpPr/>
          <p:nvPr/>
        </p:nvSpPr>
        <p:spPr>
          <a:xfrm flipV="1">
            <a:off x="1018032" y="1816382"/>
            <a:ext cx="789050" cy="736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6" name="Прямая соединительная линия 65"/>
          <p:cNvSpPr/>
          <p:nvPr/>
        </p:nvSpPr>
        <p:spPr>
          <a:xfrm>
            <a:off x="1018033" y="2553302"/>
            <a:ext cx="780209" cy="73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7" name="Прямая соединительная линия 66"/>
          <p:cNvSpPr/>
          <p:nvPr/>
        </p:nvSpPr>
        <p:spPr>
          <a:xfrm>
            <a:off x="1018032" y="2553302"/>
            <a:ext cx="780210" cy="970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68" name="Рисунок 67" descr="\documentclass{article}&#10;\usepackage{amsmath}&#10;\pagestyle{empty}&#10;\begin{document}&#10;&#10;$f_1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52" y="1264832"/>
            <a:ext cx="345540" cy="407629"/>
          </a:xfrm>
          <a:prstGeom prst="rect">
            <a:avLst/>
          </a:prstGeom>
        </p:spPr>
      </p:pic>
      <p:pic>
        <p:nvPicPr>
          <p:cNvPr id="69" name="Рисунок 68" descr="\documentclass{article}&#10;\usepackage{amsmath}&#10;\pagestyle{empty}&#10;\begin{document}&#10;&#10;$f_2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52" y="2435870"/>
            <a:ext cx="360044" cy="408480"/>
          </a:xfrm>
          <a:prstGeom prst="rect">
            <a:avLst/>
          </a:prstGeom>
        </p:spPr>
      </p:pic>
      <p:pic>
        <p:nvPicPr>
          <p:cNvPr id="70" name="Рисунок 69" descr="\documentclass{article}&#10;\usepackage{amsmath}&#10;\pagestyle{empty}&#10;\begin{document}&#10;&#10;$f_n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2" y="3666487"/>
            <a:ext cx="409141" cy="4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/>
          <p:cNvSpPr/>
          <p:nvPr/>
        </p:nvSpPr>
        <p:spPr>
          <a:xfrm>
            <a:off x="6198870" y="4400499"/>
            <a:ext cx="2662700" cy="6327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Backtracking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line search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[BV, 2004]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6" name="Прямая со стрелкой 45"/>
          <p:cNvCxnSpPr/>
          <p:nvPr/>
        </p:nvCxnSpPr>
        <p:spPr>
          <a:xfrm flipV="1">
            <a:off x="7408300" y="4160935"/>
            <a:ext cx="121572" cy="23956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Прямоугольник 56"/>
          <p:cNvSpPr/>
          <p:nvPr/>
        </p:nvSpPr>
        <p:spPr>
          <a:xfrm>
            <a:off x="7539319" y="3836254"/>
            <a:ext cx="224946" cy="3246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7318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Avenir Black"/>
                <a:cs typeface="Avenir Black"/>
              </a:rPr>
              <a:t>Gradient Descent </a:t>
            </a:r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=&gt;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Distributed Newton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6517660" y="2076480"/>
            <a:ext cx="1222199" cy="11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Полилиния 40"/>
          <p:cNvSpPr/>
          <p:nvPr/>
        </p:nvSpPr>
        <p:spPr>
          <a:xfrm>
            <a:off x="3511536" y="1341542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2" name="Полилиния 41"/>
          <p:cNvSpPr/>
          <p:nvPr/>
        </p:nvSpPr>
        <p:spPr>
          <a:xfrm>
            <a:off x="3473435" y="2560690"/>
            <a:ext cx="408240" cy="2026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3" name="Полилиния 42"/>
          <p:cNvSpPr/>
          <p:nvPr/>
        </p:nvSpPr>
        <p:spPr>
          <a:xfrm>
            <a:off x="3473435" y="3798304"/>
            <a:ext cx="408240" cy="2037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2014452" y="1073702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893492" y="3524222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2074033" y="23251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628" y="215010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2981375" y="1151822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2981375" y="2316158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2981375" y="3571934"/>
            <a:ext cx="44352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Прямая соединительная линия 57"/>
          <p:cNvSpPr/>
          <p:nvPr/>
        </p:nvSpPr>
        <p:spPr>
          <a:xfrm>
            <a:off x="5733060" y="1417311"/>
            <a:ext cx="784600" cy="1156842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9" name="Прямая соединительная линия 58"/>
          <p:cNvSpPr/>
          <p:nvPr/>
        </p:nvSpPr>
        <p:spPr>
          <a:xfrm>
            <a:off x="5733060" y="2707921"/>
            <a:ext cx="784600" cy="11161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0" name="Прямая соединительная линия 59"/>
          <p:cNvSpPr/>
          <p:nvPr/>
        </p:nvSpPr>
        <p:spPr>
          <a:xfrm flipV="1">
            <a:off x="5733060" y="2864824"/>
            <a:ext cx="784600" cy="90575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27" name="Рисунок 26" descr="\documentclass{article}&#10;\usepackage{amsmath}&#10;\pagestyle{empty}&#10;\begin{document}&#10;&#10;$g^k=\frac{1}{n} \sum_{i=1}^{n} \nabla f_i(x^k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60" y="882183"/>
            <a:ext cx="2815101" cy="372414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pagestyle{empty}&#10;\begin{document}&#10;&#10;&#10;$\nabla f_1(x^k)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35" y="949980"/>
            <a:ext cx="1413567" cy="449103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pagestyle{empty}&#10;\begin{document}&#10;&#10;$\nabla f_2(x^k)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77" y="2176068"/>
            <a:ext cx="1413567" cy="449103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pagestyle{empty}&#10;\begin{document}&#10;&#10;&#10;$\nabla f_n(x^k)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024" y="3459061"/>
            <a:ext cx="1452835" cy="449103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&#10;$\nabla^2 f_1(x^k)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53" y="1459915"/>
            <a:ext cx="1601132" cy="449866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$\nabla^2 f_2(x^k)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54" y="2684276"/>
            <a:ext cx="1601132" cy="449866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pagestyle{empty}&#10;\begin{document}&#10;&#10;&#10;$\nabla^2 f_n(x^k)$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31" y="3960770"/>
            <a:ext cx="1640384" cy="44986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008712" y="876522"/>
            <a:ext cx="1724348" cy="1096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4008712" y="2159746"/>
            <a:ext cx="1724348" cy="1096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4001684" y="3396255"/>
            <a:ext cx="1731376" cy="1096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\documentclass{article}&#10;\usepackage{amsmath}&#10;\pagestyle{empty}&#10;\begin{document}&#10;&#10;$H^k=\frac{1}{n} \sum_{i=1}^{n} \nabla^2 f_i(x^k)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50" y="1395146"/>
            <a:ext cx="3068790" cy="374229"/>
          </a:xfrm>
          <a:prstGeom prst="rect">
            <a:avLst/>
          </a:prstGeom>
        </p:spPr>
      </p:pic>
      <p:pic>
        <p:nvPicPr>
          <p:cNvPr id="62" name="Рисунок 61" descr="\documentclass{article}&#10;\usepackage{amsmath}&#10;\pagestyle{empty}&#10;\begin{document}&#10;&#10;$x^{k+1}=x^k-\gamma (H^k)^{-1}g^k$&#10;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40" y="3803664"/>
            <a:ext cx="3198773" cy="346659"/>
          </a:xfrm>
          <a:prstGeom prst="rect">
            <a:avLst/>
          </a:prstGeom>
        </p:spPr>
      </p:pic>
      <p:sp>
        <p:nvSpPr>
          <p:cNvPr id="61" name="Прямоугольник 60"/>
          <p:cNvSpPr/>
          <p:nvPr/>
        </p:nvSpPr>
        <p:spPr>
          <a:xfrm>
            <a:off x="8531150" y="14070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Овал 62"/>
          <p:cNvSpPr/>
          <p:nvPr/>
        </p:nvSpPr>
        <p:spPr>
          <a:xfrm>
            <a:off x="8655976" y="536950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8814725" y="53725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8973895" y="53661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/>
          <p:cNvSpPr/>
          <p:nvPr/>
        </p:nvSpPr>
        <p:spPr>
          <a:xfrm>
            <a:off x="8494704" y="53726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ая соединительная линия 43"/>
          <p:cNvSpPr/>
          <p:nvPr/>
        </p:nvSpPr>
        <p:spPr>
          <a:xfrm flipV="1">
            <a:off x="1018032" y="1816382"/>
            <a:ext cx="789050" cy="736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7" name="Прямая соединительная линия 66"/>
          <p:cNvSpPr/>
          <p:nvPr/>
        </p:nvSpPr>
        <p:spPr>
          <a:xfrm>
            <a:off x="1018033" y="2553302"/>
            <a:ext cx="780209" cy="73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8" name="Прямая соединительная линия 67"/>
          <p:cNvSpPr/>
          <p:nvPr/>
        </p:nvSpPr>
        <p:spPr>
          <a:xfrm>
            <a:off x="1018032" y="2553302"/>
            <a:ext cx="780210" cy="970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69" name="Рисунок 68" descr="\documentclass{article}&#10;\usepackage{amsmath}&#10;\pagestyle{empty}&#10;\begin{document}&#10;&#10;$f_1$&#10;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52" y="1264832"/>
            <a:ext cx="345540" cy="407629"/>
          </a:xfrm>
          <a:prstGeom prst="rect">
            <a:avLst/>
          </a:prstGeom>
        </p:spPr>
      </p:pic>
      <p:pic>
        <p:nvPicPr>
          <p:cNvPr id="70" name="Рисунок 69" descr="\documentclass{article}&#10;\usepackage{amsmath}&#10;\pagestyle{empty}&#10;\begin{document}&#10;&#10;$f_2$&#10;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52" y="2435870"/>
            <a:ext cx="360044" cy="408480"/>
          </a:xfrm>
          <a:prstGeom prst="rect">
            <a:avLst/>
          </a:prstGeom>
        </p:spPr>
      </p:pic>
      <p:pic>
        <p:nvPicPr>
          <p:cNvPr id="71" name="Рисунок 70" descr="\documentclass{article}&#10;\usepackage{amsmath}&#10;\pagestyle{empty}&#10;\begin{document}&#10;&#10;$f_n$&#10;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2" y="3666487"/>
            <a:ext cx="409141" cy="4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7318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Avenir Black"/>
                <a:cs typeface="Avenir Black"/>
              </a:rPr>
              <a:t>Gradient Descent </a:t>
            </a:r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=&gt;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Distributed Newton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6517660" y="2076480"/>
            <a:ext cx="1222199" cy="11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Полилиния 40"/>
          <p:cNvSpPr/>
          <p:nvPr/>
        </p:nvSpPr>
        <p:spPr>
          <a:xfrm>
            <a:off x="3511536" y="1341542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2" name="Полилиния 41"/>
          <p:cNvSpPr/>
          <p:nvPr/>
        </p:nvSpPr>
        <p:spPr>
          <a:xfrm>
            <a:off x="3473435" y="2560690"/>
            <a:ext cx="408240" cy="2026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3" name="Полилиния 42"/>
          <p:cNvSpPr/>
          <p:nvPr/>
        </p:nvSpPr>
        <p:spPr>
          <a:xfrm>
            <a:off x="3473435" y="3798304"/>
            <a:ext cx="408240" cy="2037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2014452" y="1073702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893492" y="3524222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2074033" y="23251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628" y="215010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2981375" y="1151822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2981375" y="2316158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2981375" y="3571934"/>
            <a:ext cx="44352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Прямая соединительная линия 57"/>
          <p:cNvSpPr/>
          <p:nvPr/>
        </p:nvSpPr>
        <p:spPr>
          <a:xfrm>
            <a:off x="5733060" y="1417311"/>
            <a:ext cx="784600" cy="1156842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9" name="Прямая соединительная линия 58"/>
          <p:cNvSpPr/>
          <p:nvPr/>
        </p:nvSpPr>
        <p:spPr>
          <a:xfrm>
            <a:off x="5733060" y="2707921"/>
            <a:ext cx="784600" cy="11161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0" name="Прямая соединительная линия 59"/>
          <p:cNvSpPr/>
          <p:nvPr/>
        </p:nvSpPr>
        <p:spPr>
          <a:xfrm flipV="1">
            <a:off x="5733060" y="2864824"/>
            <a:ext cx="784600" cy="90575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27" name="Рисунок 26" descr="\documentclass{article}&#10;\usepackage{amsmath}&#10;\pagestyle{empty}&#10;\begin{document}&#10;&#10;$g^k=\frac{1}{n} \sum_{i=1}^{n} \nabla f_i(x^k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60" y="882183"/>
            <a:ext cx="2815101" cy="372414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pagestyle{empty}&#10;\begin{document}&#10;&#10;$\nabla f_2(x^k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77" y="2176068"/>
            <a:ext cx="1413567" cy="449103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pagestyle{empty}&#10;\begin{document}&#10;&#10;&#10;$\nabla f_n(x^k)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024" y="3459061"/>
            <a:ext cx="1452835" cy="44910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008712" y="876522"/>
            <a:ext cx="1724348" cy="1096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4008712" y="2159746"/>
            <a:ext cx="1724348" cy="1096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4001684" y="3396255"/>
            <a:ext cx="1731376" cy="1096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41908" y="4546678"/>
            <a:ext cx="9052755" cy="5751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Bad: </a:t>
            </a:r>
            <a:r>
              <a:rPr lang="en-US" sz="2000" dirty="0" smtClean="0">
                <a:solidFill>
                  <a:schemeClr val="tx1"/>
                </a:solidFill>
              </a:rPr>
              <a:t>The </a:t>
            </a:r>
            <a:r>
              <a:rPr lang="en-US" sz="2000" dirty="0">
                <a:solidFill>
                  <a:schemeClr val="tx1"/>
                </a:solidFill>
              </a:rPr>
              <a:t>memory requirement for forming and storing second-order </a:t>
            </a:r>
            <a:r>
              <a:rPr lang="en-US" sz="2000" dirty="0" smtClean="0">
                <a:solidFill>
                  <a:schemeClr val="tx1"/>
                </a:solidFill>
              </a:rPr>
              <a:t>information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031571" y="1438184"/>
            <a:ext cx="1684304" cy="498341"/>
          </a:xfrm>
          <a:prstGeom prst="rect">
            <a:avLst/>
          </a:prstGeom>
          <a:solidFill>
            <a:srgbClr val="FFFF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" name="Рисунок 27" descr="\documentclass{article}&#10;\usepackage{amsmath}&#10;\pagestyle{empty}&#10;\begin{document}&#10;&#10;&#10;$\nabla f_1(x^k)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35" y="949980"/>
            <a:ext cx="1413567" cy="449103"/>
          </a:xfrm>
          <a:prstGeom prst="rect">
            <a:avLst/>
          </a:prstGeom>
        </p:spPr>
      </p:pic>
      <p:sp>
        <p:nvSpPr>
          <p:cNvPr id="63" name="Прямоугольник 62"/>
          <p:cNvSpPr/>
          <p:nvPr/>
        </p:nvSpPr>
        <p:spPr>
          <a:xfrm>
            <a:off x="4023952" y="2676221"/>
            <a:ext cx="1684303" cy="498341"/>
          </a:xfrm>
          <a:prstGeom prst="rect">
            <a:avLst/>
          </a:prstGeom>
          <a:solidFill>
            <a:srgbClr val="FFFF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4028734" y="3951396"/>
            <a:ext cx="1684303" cy="498341"/>
          </a:xfrm>
          <a:prstGeom prst="rect">
            <a:avLst/>
          </a:prstGeom>
          <a:solidFill>
            <a:srgbClr val="FFFF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5945836" y="1272962"/>
            <a:ext cx="3172481" cy="548175"/>
          </a:xfrm>
          <a:prstGeom prst="rect">
            <a:avLst/>
          </a:prstGeom>
          <a:solidFill>
            <a:srgbClr val="FFFF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\documentclass{article}&#10;\usepackage{amsmath}&#10;\pagestyle{empty}&#10;\begin{document}&#10;&#10;&#10;$\nabla^2 f_1(x^k)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53" y="1459915"/>
            <a:ext cx="1601132" cy="449866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$\nabla^2 f_2(x^k)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54" y="2684276"/>
            <a:ext cx="1601132" cy="449866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pagestyle{empty}&#10;\begin{document}&#10;&#10;&#10;$\nabla^2 f_n(x^k)$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31" y="3960770"/>
            <a:ext cx="1640384" cy="449866"/>
          </a:xfrm>
          <a:prstGeom prst="rect">
            <a:avLst/>
          </a:prstGeom>
        </p:spPr>
      </p:pic>
      <p:pic>
        <p:nvPicPr>
          <p:cNvPr id="9" name="Рисунок 8" descr="\documentclass{article}&#10;\usepackage{amsmath}&#10;\pagestyle{empty}&#10;\begin{document}&#10;&#10;$H^k=\frac{1}{n} \sum_{i=1}^{n} \nabla^2 f_i(x^k)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50" y="1395146"/>
            <a:ext cx="3068790" cy="374229"/>
          </a:xfrm>
          <a:prstGeom prst="rect">
            <a:avLst/>
          </a:prstGeom>
        </p:spPr>
      </p:pic>
      <p:sp>
        <p:nvSpPr>
          <p:cNvPr id="66" name="Прямоугольник 65"/>
          <p:cNvSpPr/>
          <p:nvPr/>
        </p:nvSpPr>
        <p:spPr>
          <a:xfrm>
            <a:off x="7795007" y="3747737"/>
            <a:ext cx="518726" cy="453037"/>
          </a:xfrm>
          <a:prstGeom prst="rect">
            <a:avLst/>
          </a:prstGeom>
          <a:solidFill>
            <a:srgbClr val="FFFF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2" name="Рисунок 61" descr="\documentclass{article}&#10;\usepackage{amsmath}&#10;\pagestyle{empty}&#10;\begin{document}&#10;&#10;$x^{k+1}=x^k-\gamma (H^k)^{-1}g^k$&#10;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40" y="3803664"/>
            <a:ext cx="3198773" cy="346659"/>
          </a:xfrm>
          <a:prstGeom prst="rect">
            <a:avLst/>
          </a:prstGeom>
        </p:spPr>
      </p:pic>
      <p:sp>
        <p:nvSpPr>
          <p:cNvPr id="75" name="Прямоугольник 74"/>
          <p:cNvSpPr/>
          <p:nvPr/>
        </p:nvSpPr>
        <p:spPr>
          <a:xfrm>
            <a:off x="8531150" y="14070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5" name="Овал 44"/>
          <p:cNvSpPr/>
          <p:nvPr/>
        </p:nvSpPr>
        <p:spPr>
          <a:xfrm>
            <a:off x="8655976" y="53695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8814725" y="53725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/>
          <p:cNvSpPr/>
          <p:nvPr/>
        </p:nvSpPr>
        <p:spPr>
          <a:xfrm>
            <a:off x="8973895" y="53661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8494704" y="53726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ая соединительная линия 43"/>
          <p:cNvSpPr/>
          <p:nvPr/>
        </p:nvSpPr>
        <p:spPr>
          <a:xfrm flipV="1">
            <a:off x="1018032" y="1816382"/>
            <a:ext cx="789050" cy="736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7" name="Прямая соединительная линия 66"/>
          <p:cNvSpPr/>
          <p:nvPr/>
        </p:nvSpPr>
        <p:spPr>
          <a:xfrm>
            <a:off x="1018033" y="2553302"/>
            <a:ext cx="780209" cy="7388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8" name="Прямая соединительная линия 67"/>
          <p:cNvSpPr/>
          <p:nvPr/>
        </p:nvSpPr>
        <p:spPr>
          <a:xfrm>
            <a:off x="1018032" y="2553302"/>
            <a:ext cx="780210" cy="9709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69" name="Рисунок 68" descr="\documentclass{article}&#10;\usepackage{amsmath}&#10;\pagestyle{empty}&#10;\begin{document}&#10;&#10;$f_1$&#10;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52" y="1264832"/>
            <a:ext cx="345540" cy="407629"/>
          </a:xfrm>
          <a:prstGeom prst="rect">
            <a:avLst/>
          </a:prstGeom>
        </p:spPr>
      </p:pic>
      <p:pic>
        <p:nvPicPr>
          <p:cNvPr id="70" name="Рисунок 69" descr="\documentclass{article}&#10;\usepackage{amsmath}&#10;\pagestyle{empty}&#10;\begin{document}&#10;&#10;$f_2$&#10;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52" y="2435870"/>
            <a:ext cx="360044" cy="408480"/>
          </a:xfrm>
          <a:prstGeom prst="rect">
            <a:avLst/>
          </a:prstGeom>
        </p:spPr>
      </p:pic>
      <p:pic>
        <p:nvPicPr>
          <p:cNvPr id="71" name="Рисунок 70" descr="\documentclass{article}&#10;\usepackage{amsmath}&#10;\pagestyle{empty}&#10;\begin{document}&#10;&#10;$f_n$&#10;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2" y="3666487"/>
            <a:ext cx="409141" cy="4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731838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venir Black"/>
                <a:cs typeface="Avenir Black"/>
              </a:rPr>
              <a:t>Distributed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Avenir Black"/>
                <a:cs typeface="Avenir Black"/>
              </a:rPr>
              <a:t>Gradient Descent </a:t>
            </a:r>
            <a:r>
              <a:rPr lang="en-US" sz="2400" dirty="0">
                <a:solidFill>
                  <a:schemeClr val="bg1"/>
                </a:solidFill>
                <a:latin typeface="Avenir Black"/>
                <a:cs typeface="Avenir Black"/>
              </a:rPr>
              <a:t>=&gt;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  <a:cs typeface="Avenir Black"/>
              </a:rPr>
              <a:t>Distributed Newton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6517660" y="2076480"/>
            <a:ext cx="1222199" cy="11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Полилиния 40"/>
          <p:cNvSpPr/>
          <p:nvPr/>
        </p:nvSpPr>
        <p:spPr>
          <a:xfrm>
            <a:off x="3511536" y="1341542"/>
            <a:ext cx="408240" cy="2070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2" name="Полилиния 41"/>
          <p:cNvSpPr/>
          <p:nvPr/>
        </p:nvSpPr>
        <p:spPr>
          <a:xfrm>
            <a:off x="3473435" y="2560690"/>
            <a:ext cx="408240" cy="2026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3" name="Полилиния 42"/>
          <p:cNvSpPr/>
          <p:nvPr/>
        </p:nvSpPr>
        <p:spPr>
          <a:xfrm>
            <a:off x="3473435" y="3798304"/>
            <a:ext cx="408240" cy="20376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2014452" y="1073702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893492" y="3524222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2074033" y="2325184"/>
            <a:ext cx="626040" cy="53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Прямая соединительная линия 49"/>
          <p:cNvSpPr/>
          <p:nvPr/>
        </p:nvSpPr>
        <p:spPr>
          <a:xfrm flipV="1">
            <a:off x="1018032" y="1616582"/>
            <a:ext cx="998580" cy="9367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1" name="Прямая соединительная линия 50"/>
          <p:cNvSpPr/>
          <p:nvPr/>
        </p:nvSpPr>
        <p:spPr>
          <a:xfrm>
            <a:off x="1018033" y="2553302"/>
            <a:ext cx="996420" cy="41702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2" name="Прямая соединительная линия 51"/>
          <p:cNvSpPr/>
          <p:nvPr/>
        </p:nvSpPr>
        <p:spPr>
          <a:xfrm>
            <a:off x="1018032" y="2553302"/>
            <a:ext cx="955380" cy="82800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53" name="Рисунок 52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2628" y="215010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2981375" y="1151822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Рисунок 54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2981375" y="2316158"/>
            <a:ext cx="443520" cy="4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Рисунок 55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2981375" y="3571934"/>
            <a:ext cx="44352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Прямая соединительная линия 57"/>
          <p:cNvSpPr/>
          <p:nvPr/>
        </p:nvSpPr>
        <p:spPr>
          <a:xfrm>
            <a:off x="5733060" y="1417311"/>
            <a:ext cx="784600" cy="1156842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9" name="Прямая соединительная линия 58"/>
          <p:cNvSpPr/>
          <p:nvPr/>
        </p:nvSpPr>
        <p:spPr>
          <a:xfrm>
            <a:off x="5733060" y="2707921"/>
            <a:ext cx="784600" cy="11161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60" name="Прямая соединительная линия 59"/>
          <p:cNvSpPr/>
          <p:nvPr/>
        </p:nvSpPr>
        <p:spPr>
          <a:xfrm flipV="1">
            <a:off x="5733060" y="2864824"/>
            <a:ext cx="784600" cy="90575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27" name="Рисунок 26" descr="\documentclass{article}&#10;\usepackage{amsmath}&#10;\pagestyle{empty}&#10;\begin{document}&#10;&#10;$g^k=\frac{1}{n} \sum_{i=1}^{n} \nabla f_i(x^k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60" y="882183"/>
            <a:ext cx="2815101" cy="372414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pagestyle{empty}&#10;\begin{document}&#10;&#10;&#10;$\nabla f_1(x^k)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235" y="949980"/>
            <a:ext cx="1413567" cy="449103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pagestyle{empty}&#10;\begin{document}&#10;&#10;$\nabla f_2(x^k)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77" y="2176068"/>
            <a:ext cx="1413567" cy="449103"/>
          </a:xfrm>
          <a:prstGeom prst="rect">
            <a:avLst/>
          </a:prstGeom>
        </p:spPr>
      </p:pic>
      <p:pic>
        <p:nvPicPr>
          <p:cNvPr id="30" name="Рисунок 29" descr="\documentclass{article}&#10;\usepackage{amsmath}&#10;\pagestyle{empty}&#10;\begin{document}&#10;&#10;&#10;$\nabla f_n(x^k)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024" y="3459061"/>
            <a:ext cx="1452835" cy="449103"/>
          </a:xfrm>
          <a:prstGeom prst="rect">
            <a:avLst/>
          </a:prstGeom>
        </p:spPr>
      </p:pic>
      <p:pic>
        <p:nvPicPr>
          <p:cNvPr id="4" name="Рисунок 3" descr="\documentclass{article}&#10;\usepackage{amsmath}&#10;\pagestyle{empty}&#10;\begin{document}&#10;&#10;&#10;$\nabla^2 f_1(x^k)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53" y="1459915"/>
            <a:ext cx="1601132" cy="449866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$\nabla^2 f_2(x^k)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54" y="2684276"/>
            <a:ext cx="1601132" cy="449866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pagestyle{empty}&#10;\begin{document}&#10;&#10;&#10;$\nabla^2 f_n(x^k)$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631" y="3960770"/>
            <a:ext cx="1640384" cy="44986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008712" y="876522"/>
            <a:ext cx="1724348" cy="1096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4008712" y="2159746"/>
            <a:ext cx="1724348" cy="1096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4001684" y="3396255"/>
            <a:ext cx="1731376" cy="1096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\documentclass{article}&#10;\usepackage{amsmath}&#10;\pagestyle{empty}&#10;\begin{document}&#10;&#10;$H^k=\frac{1}{n} \sum_{i=1}^{n} \nabla^2 f_i(x^k)$&#10;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50" y="1395146"/>
            <a:ext cx="3068790" cy="37422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-7000" y="678422"/>
            <a:ext cx="9173860" cy="446507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07949" y="918030"/>
            <a:ext cx="8753621" cy="2274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 descr="\documentclass{article}&#10;\usepackage{amsmath}&#10;\usepackage{amssymb}&#10;&#10;\pagestyle{empty}&#10;\begin{document}&#10;&#10;$\mu\cdot I \preceq \nabla^2 f(x) \preceq L \cdot I$&#10;&#10;&#10;\end{document}" title="IguanaTex Bitmap Display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16" y="1037674"/>
            <a:ext cx="2435965" cy="273713"/>
          </a:xfrm>
          <a:prstGeom prst="rect">
            <a:avLst/>
          </a:prstGeom>
        </p:spPr>
      </p:pic>
      <p:pic>
        <p:nvPicPr>
          <p:cNvPr id="67" name="Рисунок 66" descr="\documentclass{article}&#10;\usepackage{amsmath}&#10;\usepackage{amssymb}&#10;&#10;\pagestyle{empty}&#10;\begin{document}&#10;&#10;$\|\nabla^2 f(x)-\nabla^2 f(y)\|_2 \le L_* \|x-y\|_2$&#10;&#10;&#10;\end{document}" title="IguanaTex Bitmap Display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1" y="1531541"/>
            <a:ext cx="3829016" cy="275144"/>
          </a:xfrm>
          <a:prstGeom prst="rect">
            <a:avLst/>
          </a:prstGeom>
        </p:spPr>
      </p:pic>
      <p:pic>
        <p:nvPicPr>
          <p:cNvPr id="16" name="Рисунок 15" descr="\documentclass{article}&#10;\usepackage{amsmath}&#10;\pagestyle{empty}&#10;\begin{document}&#10;&#10;$\| \nabla f(x^k) \| \le \eta \implies \gamma = 1, &#10;\quad&#10;\frac{L_*}{2 \mu^2} \| \nabla f(x^{k+1}) \|_2 \le \left( \frac{L_*}{2 \mu^2} \| \nabla f(x^k) \|_2 \right)^2.&#10;$&#10;&#10;&#10;&#10;\end{document}" title="IguanaTex Bitmap Display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16" y="1983142"/>
            <a:ext cx="7445753" cy="513470"/>
          </a:xfrm>
          <a:prstGeom prst="rect">
            <a:avLst/>
          </a:prstGeom>
        </p:spPr>
      </p:pic>
      <p:pic>
        <p:nvPicPr>
          <p:cNvPr id="31" name="Рисунок 30" descr="\documentclass{article}&#10;\usepackage{amsmath}&#10;\pagestyle{empty}&#10;\begin{document}&#10;&#10;&#10;[BV, 2004]&#10;&#10;\end{document}" title="IguanaTex Bitmap Display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99" y="2780918"/>
            <a:ext cx="1112381" cy="254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Прямоугольник 64"/>
              <p:cNvSpPr/>
              <p:nvPr/>
            </p:nvSpPr>
            <p:spPr>
              <a:xfrm>
                <a:off x="41909" y="4331005"/>
                <a:ext cx="9052754" cy="765579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 smtClean="0">
                  <a:solidFill>
                    <a:schemeClr val="tx1"/>
                  </a:solidFill>
                </a:endParaRPr>
              </a:p>
              <a:p>
                <a:r>
                  <a:rPr lang="en-US" sz="2000" b="1" dirty="0" smtClean="0">
                    <a:solidFill>
                      <a:schemeClr val="tx1"/>
                    </a:solidFill>
                  </a:rPr>
                  <a:t>Good: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</a:rPr>
                      <m:t>Erro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r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k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+1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</a:rPr>
                      <m:t>Const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Erro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k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/>
                      </a:rPr>
                      <m:t>.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In </a:t>
                </a:r>
                <a:r>
                  <a:rPr lang="en-US" sz="2000" dirty="0">
                    <a:solidFill>
                      <a:schemeClr val="tx1"/>
                    </a:solidFill>
                  </a:rPr>
                  <a:t>practice, number of iterations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≈6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Прямоугольник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" y="4331005"/>
                <a:ext cx="9052754" cy="765579"/>
              </a:xfrm>
              <a:prstGeom prst="rect">
                <a:avLst/>
              </a:prstGeom>
              <a:blipFill rotWithShape="1"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Прямая со стрелкой 65"/>
          <p:cNvCxnSpPr/>
          <p:nvPr/>
        </p:nvCxnSpPr>
        <p:spPr>
          <a:xfrm flipV="1">
            <a:off x="6446520" y="2424847"/>
            <a:ext cx="0" cy="191411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Прямоугольник 72"/>
          <p:cNvSpPr/>
          <p:nvPr/>
        </p:nvSpPr>
        <p:spPr>
          <a:xfrm>
            <a:off x="8531150" y="140708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35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7" name="Рисунок 56" descr="\documentclass{article}&#10;\usepackage{amsmath}&#10;\pagestyle{empty}&#10;\begin{document}&#10;&#10;$x^{k+1}=x^k-\gamma (H^k)^{-1}g^k$&#10;&#10;&#10;\end{document}" title="IguanaTex Bitmap Displa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40" y="3803664"/>
            <a:ext cx="3198773" cy="3466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656229" y="2228088"/>
            <a:ext cx="115915" cy="2319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8655976" y="53695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/>
          <p:cNvSpPr/>
          <p:nvPr/>
        </p:nvSpPr>
        <p:spPr>
          <a:xfrm>
            <a:off x="8814725" y="53725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Овал 70"/>
          <p:cNvSpPr/>
          <p:nvPr/>
        </p:nvSpPr>
        <p:spPr>
          <a:xfrm>
            <a:off x="8973895" y="53661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Овал 71"/>
          <p:cNvSpPr/>
          <p:nvPr/>
        </p:nvSpPr>
        <p:spPr>
          <a:xfrm>
            <a:off x="8494704" y="53726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1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Рисунок 3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72144" y="801760"/>
            <a:ext cx="1190716" cy="108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6068" y="3027632"/>
            <a:ext cx="1156680" cy="9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Прямая соединительная линия 45"/>
          <p:cNvSpPr/>
          <p:nvPr/>
        </p:nvSpPr>
        <p:spPr>
          <a:xfrm flipH="1">
            <a:off x="1027574" y="1756279"/>
            <a:ext cx="2968766" cy="1247750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8" name="Прямая соединительная линия 47"/>
          <p:cNvSpPr/>
          <p:nvPr/>
        </p:nvSpPr>
        <p:spPr>
          <a:xfrm flipH="1">
            <a:off x="2863120" y="1828179"/>
            <a:ext cx="1370163" cy="1199453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9" name="Прямая соединительная линия 48"/>
          <p:cNvSpPr/>
          <p:nvPr/>
        </p:nvSpPr>
        <p:spPr>
          <a:xfrm>
            <a:off x="4776216" y="1804416"/>
            <a:ext cx="1760555" cy="1136752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50" name="Рисунок 49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431195" y="3078739"/>
            <a:ext cx="911073" cy="7825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undefin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34" y="2941168"/>
            <a:ext cx="552854" cy="100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box Microsoft Series S : Buy Online at Best Price in KSA - Souq is now  Amazon.sa: Videogam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2745" y="2941168"/>
            <a:ext cx="651655" cy="85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33874" y="4087924"/>
            <a:ext cx="1153913" cy="4343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1500" dirty="0" err="1" smtClean="0">
                <a:latin typeface="+mj-lt"/>
                <a:cs typeface="Avenir Black"/>
              </a:rPr>
              <a:t>Orbis</a:t>
            </a:r>
            <a:r>
              <a:rPr lang="en-US" sz="1500" dirty="0" smtClean="0">
                <a:latin typeface="+mj-lt"/>
                <a:cs typeface="Avenir Black"/>
              </a:rPr>
              <a:t> </a:t>
            </a:r>
          </a:p>
          <a:p>
            <a:pPr algn="ctr"/>
            <a:r>
              <a:rPr lang="en-US" sz="1500" dirty="0" smtClean="0">
                <a:latin typeface="+mj-lt"/>
                <a:cs typeface="Avenir Black"/>
              </a:rPr>
              <a:t>(Unix-like)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68070" y="4090308"/>
            <a:ext cx="1784490" cy="4319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1500" dirty="0" smtClean="0">
                <a:latin typeface="+mj-lt"/>
              </a:rPr>
              <a:t>Xbox </a:t>
            </a:r>
            <a:r>
              <a:rPr lang="en-US" sz="1500" dirty="0">
                <a:latin typeface="+mj-lt"/>
              </a:rPr>
              <a:t>System </a:t>
            </a:r>
            <a:r>
              <a:rPr lang="en-US" sz="1500" dirty="0" smtClean="0">
                <a:latin typeface="+mj-lt"/>
              </a:rPr>
              <a:t>Software </a:t>
            </a:r>
          </a:p>
          <a:p>
            <a:pPr algn="ctr"/>
            <a:r>
              <a:rPr lang="en-US" sz="1500" dirty="0" smtClean="0">
                <a:latin typeface="+mj-lt"/>
              </a:rPr>
              <a:t>(Windows-like)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19250" y="4094522"/>
            <a:ext cx="1251375" cy="4277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1500" dirty="0" smtClean="0">
                <a:latin typeface="+mj-lt"/>
                <a:cs typeface="Avenir Black"/>
              </a:rPr>
              <a:t>Android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92237" y="4087924"/>
            <a:ext cx="968029" cy="4343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1500" dirty="0" err="1" smtClean="0">
                <a:latin typeface="+mj-lt"/>
                <a:cs typeface="Avenir Black"/>
              </a:rPr>
              <a:t>iOS</a:t>
            </a:r>
            <a:endParaRPr lang="en-US" sz="1500" dirty="0" smtClean="0">
              <a:latin typeface="+mj-lt"/>
              <a:cs typeface="Avenir Blac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166" y="4088216"/>
            <a:ext cx="1670608" cy="4340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1500" dirty="0" err="1" smtClean="0">
                <a:latin typeface="+mj-lt"/>
                <a:cs typeface="Avenir Black"/>
              </a:rPr>
              <a:t>macOS</a:t>
            </a:r>
            <a:r>
              <a:rPr lang="en-US" sz="1500" dirty="0" smtClean="0">
                <a:latin typeface="+mj-lt"/>
                <a:cs typeface="Avenir Black"/>
              </a:rPr>
              <a:t>, Windows,</a:t>
            </a:r>
          </a:p>
          <a:p>
            <a:pPr algn="ctr"/>
            <a:r>
              <a:rPr lang="en-US" sz="1500" dirty="0" smtClean="0">
                <a:latin typeface="+mj-lt"/>
                <a:cs typeface="Avenir Black"/>
              </a:rPr>
              <a:t>Linux, Unix</a:t>
            </a:r>
          </a:p>
        </p:txBody>
      </p:sp>
      <p:sp>
        <p:nvSpPr>
          <p:cNvPr id="20" name="Прямая соединительная линия 19"/>
          <p:cNvSpPr/>
          <p:nvPr/>
        </p:nvSpPr>
        <p:spPr>
          <a:xfrm>
            <a:off x="4956322" y="1655379"/>
            <a:ext cx="3291266" cy="1264705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1031" name="Picture 7" descr="C:\Users\burla\Downloads\tesla_roadster_17-removebg-previe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554" y="2868803"/>
            <a:ext cx="1803681" cy="120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Прямая соединительная линия 22"/>
          <p:cNvSpPr/>
          <p:nvPr/>
        </p:nvSpPr>
        <p:spPr>
          <a:xfrm flipV="1">
            <a:off x="2380229" y="3861320"/>
            <a:ext cx="391349" cy="226895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headEnd type="none"/>
            <a:tailEnd type="non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4" name="Прямая соединительная линия 23"/>
          <p:cNvSpPr/>
          <p:nvPr/>
        </p:nvSpPr>
        <p:spPr>
          <a:xfrm flipH="1" flipV="1">
            <a:off x="2771576" y="3861320"/>
            <a:ext cx="977692" cy="226604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headEnd type="none"/>
            <a:tailEnd type="non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760968" y="-13102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ru-RU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Куб 5"/>
          <p:cNvSpPr/>
          <p:nvPr/>
        </p:nvSpPr>
        <p:spPr>
          <a:xfrm>
            <a:off x="503554" y="1287408"/>
            <a:ext cx="1048041" cy="718679"/>
          </a:xfrm>
          <a:prstGeom prst="cub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ая соединительная линия 28"/>
          <p:cNvSpPr/>
          <p:nvPr/>
        </p:nvSpPr>
        <p:spPr>
          <a:xfrm flipH="1">
            <a:off x="1462341" y="1573399"/>
            <a:ext cx="2477411" cy="81979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1166" y="2105235"/>
            <a:ext cx="1987571" cy="3299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1500" b="1" dirty="0" smtClean="0">
                <a:latin typeface="+mj-lt"/>
                <a:cs typeface="Avenir Black"/>
              </a:rPr>
              <a:t>Abstract Edge Device</a:t>
            </a:r>
          </a:p>
        </p:txBody>
      </p:sp>
      <p:sp>
        <p:nvSpPr>
          <p:cNvPr id="31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318"/>
            <a:ext cx="9144000" cy="3635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Shifting Training to Edge Devices</a:t>
            </a:r>
            <a:endParaRPr lang="en-US" sz="2000" b="1" dirty="0">
              <a:solidFill>
                <a:schemeClr val="bg1"/>
              </a:solidFill>
              <a:cs typeface="Avenir Book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477931" y="4756020"/>
            <a:ext cx="3647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Book"/>
              </a:rPr>
              <a:t>Images: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/>
              </a:rPr>
              <a:t>Google Search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7" name="Picture 3" descr="https://www.apple.com/v/watchos/watchos-11/a/images/overview/hero/hero_watch_9__dv1s8mlzjlkm_larg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83" y="787794"/>
            <a:ext cx="766983" cy="11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614675" y="2022979"/>
            <a:ext cx="1357875" cy="4916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1500" dirty="0" err="1" smtClean="0">
                <a:latin typeface="+mj-lt"/>
                <a:cs typeface="Avenir Black"/>
              </a:rPr>
              <a:t>watchOS</a:t>
            </a:r>
            <a:endParaRPr lang="en-US" sz="1500" dirty="0" smtClean="0">
              <a:latin typeface="+mj-lt"/>
              <a:cs typeface="Avenir Black"/>
            </a:endParaRPr>
          </a:p>
          <a:p>
            <a:pPr algn="ctr"/>
            <a:r>
              <a:rPr lang="en-US" sz="1500" dirty="0" smtClean="0">
                <a:latin typeface="+mj-lt"/>
                <a:cs typeface="Avenir Black"/>
              </a:rPr>
              <a:t>(</a:t>
            </a:r>
            <a:r>
              <a:rPr lang="en-US" sz="1500" dirty="0" err="1" smtClean="0">
                <a:latin typeface="+mj-lt"/>
                <a:cs typeface="Avenir Black"/>
              </a:rPr>
              <a:t>iOS</a:t>
            </a:r>
            <a:r>
              <a:rPr lang="en-US" sz="1500" dirty="0" smtClean="0">
                <a:latin typeface="+mj-lt"/>
                <a:cs typeface="Avenir Black"/>
              </a:rPr>
              <a:t> based)</a:t>
            </a:r>
          </a:p>
        </p:txBody>
      </p:sp>
      <p:sp>
        <p:nvSpPr>
          <p:cNvPr id="35" name="Прямая соединительная линия 34"/>
          <p:cNvSpPr/>
          <p:nvPr/>
        </p:nvSpPr>
        <p:spPr>
          <a:xfrm flipV="1">
            <a:off x="4962185" y="1496831"/>
            <a:ext cx="2983497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6" name="Прямая соединительная линия 35"/>
          <p:cNvSpPr/>
          <p:nvPr/>
        </p:nvSpPr>
        <p:spPr>
          <a:xfrm>
            <a:off x="4507992" y="1828179"/>
            <a:ext cx="688849" cy="1503286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54676" y="4087924"/>
            <a:ext cx="1567138" cy="4343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1500" dirty="0"/>
              <a:t>Tesla: </a:t>
            </a:r>
            <a:r>
              <a:rPr lang="en-US" sz="1500" dirty="0" smtClean="0"/>
              <a:t>Tesla </a:t>
            </a:r>
            <a:r>
              <a:rPr lang="en-US" sz="1500" dirty="0"/>
              <a:t>OS</a:t>
            </a:r>
          </a:p>
          <a:p>
            <a:pPr algn="ctr"/>
            <a:r>
              <a:rPr lang="en-US" sz="1500" dirty="0"/>
              <a:t>BMW, Volvo: QNX</a:t>
            </a:r>
            <a:endParaRPr lang="ru-RU" sz="1500" dirty="0"/>
          </a:p>
        </p:txBody>
      </p:sp>
      <p:graphicFrame>
        <p:nvGraphicFramePr>
          <p:cNvPr id="44" name="Таблица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563521"/>
              </p:ext>
            </p:extLst>
          </p:nvPr>
        </p:nvGraphicFramePr>
        <p:xfrm>
          <a:off x="4926078" y="398662"/>
          <a:ext cx="2910330" cy="91135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99106"/>
                <a:gridCol w="1411224"/>
              </a:tblGrid>
              <a:tr h="160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Fast Ethernet</a:t>
                      </a:r>
                      <a:endParaRPr lang="en-US" sz="13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</a:rPr>
                        <a:t>       12 </a:t>
                      </a:r>
                      <a:r>
                        <a:rPr lang="en-US" sz="1300" dirty="0" err="1">
                          <a:effectLst/>
                        </a:rPr>
                        <a:t>MBytes</a:t>
                      </a:r>
                      <a:r>
                        <a:rPr lang="en-US" sz="1300" dirty="0">
                          <a:effectLst/>
                        </a:rPr>
                        <a:t>/sec</a:t>
                      </a:r>
                      <a:endParaRPr lang="en-US" sz="13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60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Gigabit Ethernet</a:t>
                      </a:r>
                      <a:endParaRPr lang="en-US" sz="13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</a:rPr>
                        <a:t>     125 </a:t>
                      </a:r>
                      <a:r>
                        <a:rPr lang="en-US" sz="1300" dirty="0" err="1">
                          <a:effectLst/>
                        </a:rPr>
                        <a:t>MBytes</a:t>
                      </a:r>
                      <a:r>
                        <a:rPr lang="en-US" sz="1300" dirty="0">
                          <a:effectLst/>
                        </a:rPr>
                        <a:t>/sec</a:t>
                      </a:r>
                      <a:endParaRPr lang="en-US" sz="13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494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InfiniBand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smtClean="0">
                          <a:effectLst/>
                        </a:rPr>
                        <a:t>HDR</a:t>
                      </a:r>
                      <a:endParaRPr lang="en-US" sz="13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</a:rPr>
                        <a:t>   6250 Mbytes/sec</a:t>
                      </a:r>
                      <a:endParaRPr lang="en-US" sz="1300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160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InfiniBand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Melanox</a:t>
                      </a:r>
                      <a:endParaRPr lang="en-US" sz="13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</a:rPr>
                        <a:t>25000 Mbytes/sec</a:t>
                      </a:r>
                      <a:endParaRPr lang="en-US" sz="1300" dirty="0">
                        <a:effectLst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0" name="Прямоугольник 39"/>
          <p:cNvSpPr/>
          <p:nvPr/>
        </p:nvSpPr>
        <p:spPr>
          <a:xfrm>
            <a:off x="8655083" y="-41364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#5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5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-241748" y="3833028"/>
                <a:ext cx="915701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 smtClean="0"/>
                  <a:t>Assumptions for </a:t>
                </a:r>
                <a:r>
                  <a:rPr lang="en-US" sz="2000" b="1" dirty="0" err="1" smtClean="0"/>
                  <a:t>FedNL</a:t>
                </a:r>
                <a:r>
                  <a:rPr lang="en-US" sz="2000" b="1" dirty="0" smtClean="0"/>
                  <a:t> Family</a:t>
                </a:r>
              </a:p>
              <a:p>
                <a:pPr algn="ctr"/>
                <a:endParaRPr lang="en-US" sz="2000" b="1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sz="2000" dirty="0" smtClean="0"/>
                  <a:t> strongly convex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has </a:t>
                </a:r>
                <a:r>
                  <a:rPr lang="en-US" sz="2000" dirty="0" err="1"/>
                  <a:t>Lipschitz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continuous Hessian</a:t>
                </a:r>
                <a:endParaRPr lang="en-US" sz="2000" dirty="0">
                  <a:latin typeface="Avenir Book"/>
                </a:endParaRPr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1748" y="3833028"/>
                <a:ext cx="9157017" cy="1015663"/>
              </a:xfrm>
              <a:prstGeom prst="rect">
                <a:avLst/>
              </a:prstGeom>
              <a:blipFill rotWithShape="1">
                <a:blip r:embed="rId6"/>
                <a:stretch>
                  <a:fillRect t="-3012" b="-10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32 1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695497" y="336084"/>
            <a:ext cx="439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ru-RU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23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8" name="Picture 2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" y="37514"/>
            <a:ext cx="1298519" cy="61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cs typeface="AkayaKanadaka" panose="02010502080401010103" pitchFamily="2" charset="77"/>
              </a:rPr>
              <a:t>Federated Newton Learn (2022)</a:t>
            </a:r>
          </a:p>
          <a:p>
            <a:pPr algn="ctr"/>
            <a:r>
              <a:rPr lang="en-US" sz="2400" b="1" dirty="0" smtClean="0">
                <a:ln w="0"/>
                <a:solidFill>
                  <a:schemeClr val="bg1"/>
                </a:solidFill>
                <a:cs typeface="AkayaKanadaka" panose="02010502080401010103" pitchFamily="2" charset="77"/>
              </a:rPr>
              <a:t>(Existing)</a:t>
            </a:r>
            <a:endParaRPr lang="en-US" sz="2400" b="1" dirty="0">
              <a:ln w="0"/>
              <a:solidFill>
                <a:schemeClr val="bg1"/>
              </a:solidFill>
              <a:cs typeface="AkayaKanadaka" panose="02010502080401010103" pitchFamily="2" charset="77"/>
            </a:endParaRPr>
          </a:p>
        </p:txBody>
      </p:sp>
      <p:sp>
        <p:nvSpPr>
          <p:cNvPr id="52" name="Прямоугольник 32 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4179" y="30867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36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640736" y="68427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8799485" y="68457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958655" y="68393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8479464" y="68458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Rectangle 21 1"/>
          <p:cNvSpPr/>
          <p:nvPr/>
        </p:nvSpPr>
        <p:spPr>
          <a:xfrm>
            <a:off x="174243" y="1052141"/>
            <a:ext cx="3673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latin typeface="+mj-lt"/>
              </a:rPr>
              <a:t>Problem</a:t>
            </a:r>
            <a:endParaRPr lang="en-US" sz="1400" b="1" dirty="0">
              <a:latin typeface="+mj-lt"/>
            </a:endParaRPr>
          </a:p>
        </p:txBody>
      </p:sp>
      <p:pic>
        <p:nvPicPr>
          <p:cNvPr id="22" name="Рисунок 21" descr="\documentclass{article}&#10;\usepackage{amsmath}&#10;\usepackage{amssymb}&#10;\DeclareMathOperator*{\argmin}{argmin}&#10;&#10;\pagestyle{empty}&#10;\begin{document}&#10;&#10;&#10;$$&#10;x^\star =  \argmin_{x \in \mathbb{R}^d} \left( f(x) := \frac{1}{n} \sum_{i=1}^{n} f_i(x) \right)&#10;$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4" y="1672216"/>
            <a:ext cx="3945238" cy="781384"/>
          </a:xfrm>
          <a:prstGeom prst="rect">
            <a:avLst/>
          </a:prstGeom>
        </p:spPr>
      </p:pic>
      <p:sp>
        <p:nvSpPr>
          <p:cNvPr id="23" name="Скругленный прямоугольник 15 1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85207CC2-60F9-46A3-BC5B-0572116A7B9A}"/>
              </a:ext>
            </a:extLst>
          </p:cNvPr>
          <p:cNvSpPr/>
          <p:nvPr/>
        </p:nvSpPr>
        <p:spPr>
          <a:xfrm>
            <a:off x="4336760" y="1024891"/>
            <a:ext cx="4681332" cy="17259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r>
              <a:rPr lang="en-US" sz="2000" b="1" dirty="0" err="1" smtClean="0">
                <a:ln w="0"/>
                <a:solidFill>
                  <a:schemeClr val="tx1"/>
                </a:solidFill>
                <a:latin typeface="+mj-lt"/>
                <a:cs typeface="AkayaKanadaka" panose="02010502080401010103" pitchFamily="2" charset="77"/>
              </a:rPr>
              <a:t>FedNL</a:t>
            </a:r>
            <a:r>
              <a:rPr lang="en-US" sz="2000" b="1" dirty="0" smtClean="0">
                <a:ln w="0"/>
                <a:solidFill>
                  <a:schemeClr val="tx1"/>
                </a:solidFill>
                <a:latin typeface="+mj-lt"/>
                <a:cs typeface="AkayaKanadaka" panose="02010502080401010103" pitchFamily="2" charset="77"/>
              </a:rPr>
              <a:t>:</a:t>
            </a:r>
            <a:r>
              <a:rPr lang="en-US" sz="2000" b="1" dirty="0">
                <a:ln w="0"/>
                <a:solidFill>
                  <a:schemeClr val="tx1"/>
                </a:solidFill>
                <a:latin typeface="+mj-lt"/>
                <a:cs typeface="AkayaKanadaka" panose="02010502080401010103" pitchFamily="2" charset="77"/>
              </a:rPr>
              <a:t> </a:t>
            </a:r>
            <a:r>
              <a:rPr lang="en-US" sz="2000" b="1" dirty="0" smtClean="0">
                <a:ln w="0"/>
                <a:solidFill>
                  <a:schemeClr val="tx1"/>
                </a:solidFill>
                <a:latin typeface="+mj-lt"/>
                <a:cs typeface="AkayaKanadaka" panose="02010502080401010103" pitchFamily="2" charset="77"/>
              </a:rPr>
              <a:t>Federated Newton Learn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(M</a:t>
            </a:r>
            <a:r>
              <a:rPr lang="en-US" b="1" dirty="0">
                <a:solidFill>
                  <a:schemeClr val="tx1"/>
                </a:solidFill>
              </a:rPr>
              <a:t>. </a:t>
            </a:r>
            <a:r>
              <a:rPr lang="en-US" b="1" dirty="0" err="1">
                <a:solidFill>
                  <a:schemeClr val="tx1"/>
                </a:solidFill>
              </a:rPr>
              <a:t>Safaryan</a:t>
            </a:r>
            <a:r>
              <a:rPr lang="en-US" b="1" dirty="0">
                <a:solidFill>
                  <a:schemeClr val="tx1"/>
                </a:solidFill>
              </a:rPr>
              <a:t> et al., </a:t>
            </a:r>
            <a:r>
              <a:rPr lang="en-US" b="1" dirty="0" smtClean="0">
                <a:solidFill>
                  <a:schemeClr val="tx1"/>
                </a:solidFill>
              </a:rPr>
              <a:t>2022)</a:t>
            </a:r>
            <a:endParaRPr lang="en-US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dirty="0" smtClean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</p:txBody>
      </p:sp>
      <p:pic>
        <p:nvPicPr>
          <p:cNvPr id="2" name="Рисунок 1" descr="\documentclass{article}&#10;\usepackage{amsmath}&#10;\pagestyle{empty}&#10;\begin{document}&#10;&#10;$x^{k+1}=x^k - \left[ \frac{1}{n} \sum_{i=1}^{n} H_i^k + l^k I \right]^{-1} \frac{1}{n}\sum_{i=1}^{n} \nabla f_i(x^k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44" y="1879119"/>
            <a:ext cx="4198032" cy="274192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usepackage{amssymb}&#10;&#10;\pagestyle{empty}&#10;\begin{document}&#10;&#10;&#10;$H_i^{k+1}=H_i^{k} + C_i^t(\nabla^2 f_i(x^{k+1}) - H_i^k)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84" y="2324377"/>
            <a:ext cx="2997130" cy="229964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146782" y="2897117"/>
            <a:ext cx="1970143" cy="31303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EF21 Mechanism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354401" y="3327754"/>
            <a:ext cx="7627339" cy="378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Generalizing Biased and Unbiased Compressors to Symmetric Matrices</a:t>
            </a:r>
            <a:endParaRPr lang="en-US" sz="2000" b="1" dirty="0" smtClean="0">
              <a:solidFill>
                <a:schemeClr val="tx1"/>
              </a:solidFill>
            </a:endParaRPr>
          </a:p>
        </p:txBody>
      </p:sp>
      <p:cxnSp>
        <p:nvCxnSpPr>
          <p:cNvPr id="3" name="Прямая со стрелкой 2"/>
          <p:cNvCxnSpPr/>
          <p:nvPr/>
        </p:nvCxnSpPr>
        <p:spPr>
          <a:xfrm flipH="1" flipV="1">
            <a:off x="5131853" y="2576996"/>
            <a:ext cx="1" cy="33392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5872480" y="2556059"/>
            <a:ext cx="1280160" cy="77169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6959601" y="2835776"/>
            <a:ext cx="2126490" cy="3443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FedNL</a:t>
            </a:r>
            <a:r>
              <a:rPr lang="en-US" sz="2000" dirty="0" smtClean="0">
                <a:solidFill>
                  <a:schemeClr val="tx1"/>
                </a:solidFill>
              </a:rPr>
              <a:t> Technicality</a:t>
            </a:r>
          </a:p>
        </p:txBody>
      </p:sp>
      <p:cxnSp>
        <p:nvCxnSpPr>
          <p:cNvPr id="29" name="Прямая со стрелкой 28"/>
          <p:cNvCxnSpPr>
            <a:endCxn id="12" idx="4"/>
          </p:cNvCxnSpPr>
          <p:nvPr/>
        </p:nvCxnSpPr>
        <p:spPr>
          <a:xfrm flipH="1" flipV="1">
            <a:off x="6917353" y="2129792"/>
            <a:ext cx="1997917" cy="70598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6806669" y="1879973"/>
            <a:ext cx="221368" cy="249819"/>
          </a:xfrm>
          <a:prstGeom prst="ellipse">
            <a:avLst/>
          </a:prstGeom>
          <a:noFill/>
          <a:ln>
            <a:solidFill>
              <a:srgbClr val="99212F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72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/>
          <p:cNvSpPr/>
          <p:nvPr/>
        </p:nvSpPr>
        <p:spPr>
          <a:xfrm>
            <a:off x="66284" y="3711099"/>
            <a:ext cx="1824094" cy="3997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43" name="Прямоугольник 42"/>
          <p:cNvSpPr/>
          <p:nvPr/>
        </p:nvSpPr>
        <p:spPr>
          <a:xfrm>
            <a:off x="4886291" y="4090502"/>
            <a:ext cx="4238528" cy="5320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5" name="Rectangle 21 1"/>
          <p:cNvSpPr/>
          <p:nvPr/>
        </p:nvSpPr>
        <p:spPr>
          <a:xfrm>
            <a:off x="174243" y="1052141"/>
            <a:ext cx="367385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latin typeface="+mj-lt"/>
              </a:rPr>
              <a:t>Problem</a:t>
            </a:r>
            <a:endParaRPr lang="en-US" sz="1400" b="1" dirty="0">
              <a:latin typeface="+mj-lt"/>
            </a:endParaRPr>
          </a:p>
        </p:txBody>
      </p:sp>
      <p:sp>
        <p:nvSpPr>
          <p:cNvPr id="27" name="Прямоугольник 32 1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695497" y="336084"/>
            <a:ext cx="439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ru-RU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23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8" name="Picture 2 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" y="37514"/>
            <a:ext cx="1298519" cy="61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cs typeface="AkayaKanadaka" panose="02010502080401010103" pitchFamily="2" charset="77"/>
              </a:rPr>
              <a:t>Federated Newton Learn (2022)</a:t>
            </a:r>
          </a:p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cs typeface="AkayaKanadaka" panose="02010502080401010103" pitchFamily="2" charset="77"/>
              </a:rPr>
              <a:t>(Existing)</a:t>
            </a: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2832156" y="3605466"/>
            <a:ext cx="1381332" cy="345504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4175454" y="3296920"/>
            <a:ext cx="1101396" cy="3085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 </a:t>
            </a: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19" name="Rectangle 22"/>
          <p:cNvSpPr/>
          <p:nvPr/>
        </p:nvSpPr>
        <p:spPr>
          <a:xfrm>
            <a:off x="-1" y="2847943"/>
            <a:ext cx="9135041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 smtClean="0">
                <a:latin typeface="+mj-lt"/>
              </a:rPr>
              <a:t>FedNL</a:t>
            </a:r>
            <a:r>
              <a:rPr lang="en-US" sz="2000" b="1" dirty="0" smtClean="0">
                <a:latin typeface="+mj-lt"/>
              </a:rPr>
              <a:t> Local </a:t>
            </a:r>
            <a:r>
              <a:rPr lang="en-US" sz="2000" b="1" dirty="0" err="1" smtClean="0">
                <a:latin typeface="+mj-lt"/>
              </a:rPr>
              <a:t>Superlinear</a:t>
            </a:r>
            <a:r>
              <a:rPr lang="en-US" sz="2000" b="1" dirty="0" smtClean="0">
                <a:latin typeface="+mj-lt"/>
              </a:rPr>
              <a:t> Convergence Guarantees</a:t>
            </a:r>
            <a:endParaRPr lang="en-US" sz="2000" b="1" baseline="30000" dirty="0">
              <a:latin typeface="+mj-lt"/>
            </a:endParaRPr>
          </a:p>
        </p:txBody>
      </p:sp>
      <p:pic>
        <p:nvPicPr>
          <p:cNvPr id="22" name="Picture 49 1">
            <a:extLst>
              <a:ext uri="{FF2B5EF4-FFF2-40B4-BE49-F238E27FC236}">
                <a16:creationId xmlns:a16="http://schemas.microsoft.com/office/drawing/2014/main" xmlns="" xmlns:lc="http://schemas.openxmlformats.org/drawingml/2006/lockedCanvas" id="{233485DF-2ABC-5832-95EC-A0007C023A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3885" y="4090502"/>
            <a:ext cx="859909" cy="312693"/>
          </a:xfrm>
          <a:prstGeom prst="rect">
            <a:avLst/>
          </a:prstGeom>
        </p:spPr>
      </p:pic>
      <p:pic>
        <p:nvPicPr>
          <p:cNvPr id="23" name="Picture 47">
            <a:extLst>
              <a:ext uri="{FF2B5EF4-FFF2-40B4-BE49-F238E27FC236}">
                <a16:creationId xmlns:a16="http://schemas.microsoft.com/office/drawing/2014/main" xmlns="" xmlns:lc="http://schemas.openxmlformats.org/drawingml/2006/lockedCanvas" id="{92F64DEA-8FA7-DBAF-AC48-5217E52BC1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360" y="4167144"/>
            <a:ext cx="2548776" cy="511822"/>
          </a:xfrm>
          <a:prstGeom prst="rect">
            <a:avLst/>
          </a:prstGeom>
        </p:spPr>
      </p:pic>
      <p:pic>
        <p:nvPicPr>
          <p:cNvPr id="25" name="Picture 65">
            <a:extLst>
              <a:ext uri="{FF2B5EF4-FFF2-40B4-BE49-F238E27FC236}">
                <a16:creationId xmlns:a16="http://schemas.microsoft.com/office/drawing/2014/main" xmlns="" xmlns:lc="http://schemas.openxmlformats.org/drawingml/2006/lockedCanvas" id="{CD77A42E-425A-8EAF-0D46-6FCF850AE0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4233" y="4080728"/>
            <a:ext cx="4118762" cy="520323"/>
          </a:xfrm>
          <a:prstGeom prst="rect">
            <a:avLst/>
          </a:prstGeom>
        </p:spPr>
      </p:pic>
      <p:pic>
        <p:nvPicPr>
          <p:cNvPr id="26" name="Picture 73">
            <a:extLst>
              <a:ext uri="{FF2B5EF4-FFF2-40B4-BE49-F238E27FC236}">
                <a16:creationId xmlns:a16="http://schemas.microsoft.com/office/drawing/2014/main" xmlns="" xmlns:lc="http://schemas.openxmlformats.org/drawingml/2006/lockedCanvas" id="{09AC2127-CD86-3C7B-3E7E-80773A7AE4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39995" y="4657052"/>
            <a:ext cx="2444086" cy="461605"/>
          </a:xfrm>
          <a:prstGeom prst="rect">
            <a:avLst/>
          </a:prstGeom>
        </p:spPr>
      </p:pic>
      <p:pic>
        <p:nvPicPr>
          <p:cNvPr id="29" name="Рисунок 28" descr="\documentclass{article}&#10;\usepackage{amsmath}&#10;\pagestyle{empty}&#10;\begin{document}&#10;&#10;$\|x^0-x^\star\| \le \frac{\mu}{\sqrt{2D}} \quad H^k \le \frac{\mu^2}{4C}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" y="3704616"/>
            <a:ext cx="2687170" cy="374739"/>
          </a:xfrm>
          <a:prstGeom prst="rect">
            <a:avLst/>
          </a:prstGeom>
        </p:spPr>
      </p:pic>
      <p:pic>
        <p:nvPicPr>
          <p:cNvPr id="30" name="Picture 48">
            <a:extLst>
              <a:ext uri="{FF2B5EF4-FFF2-40B4-BE49-F238E27FC236}">
                <a16:creationId xmlns:a16="http://schemas.microsoft.com/office/drawing/2014/main" xmlns="" xmlns:lc="http://schemas.openxmlformats.org/drawingml/2006/lockedCanvas" id="{96E2A473-F8CE-00B0-4E02-BB1A25BFEF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906" y="4754959"/>
            <a:ext cx="2672328" cy="245596"/>
          </a:xfrm>
          <a:prstGeom prst="rect">
            <a:avLst/>
          </a:prstGeom>
        </p:spPr>
      </p:pic>
      <p:cxnSp>
        <p:nvCxnSpPr>
          <p:cNvPr id="31" name="Прямая со стрелкой 30"/>
          <p:cNvCxnSpPr>
            <a:stCxn id="32" idx="2"/>
          </p:cNvCxnSpPr>
          <p:nvPr/>
        </p:nvCxnSpPr>
        <p:spPr>
          <a:xfrm flipH="1">
            <a:off x="1685545" y="3583852"/>
            <a:ext cx="318200" cy="339304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Прямоугольник 31"/>
              <p:cNvSpPr/>
              <p:nvPr/>
            </p:nvSpPr>
            <p:spPr>
              <a:xfrm>
                <a:off x="138815" y="3296920"/>
                <a:ext cx="3729859" cy="28693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depend on Smoothness of Hessian</a:t>
                </a:r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Прямоугольник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5" y="3296920"/>
                <a:ext cx="3729859" cy="286932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Прямоугольник 32"/>
          <p:cNvSpPr/>
          <p:nvPr/>
        </p:nvSpPr>
        <p:spPr>
          <a:xfrm>
            <a:off x="5486499" y="3296920"/>
            <a:ext cx="3553424" cy="3362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34" name="Рисунок 33" descr="\documentclass{article}&#10;\usepackage{amsmath}&#10;\pagestyle{empty}&#10;\begin{document}&#10;&#10;$C \in \{2,8\}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16" y="3363708"/>
            <a:ext cx="795419" cy="184751"/>
          </a:xfrm>
          <a:prstGeom prst="rect">
            <a:avLst/>
          </a:prstGeom>
        </p:spPr>
      </p:pic>
      <p:pic>
        <p:nvPicPr>
          <p:cNvPr id="11" name="Рисунок 10" descr="\documentclass{article}&#10;\usepackage{amsmath}&#10;\pagestyle{empty}&#10;\begin{document}&#10;&#10;$\|x^k - x^\star\|^2 \le \frac{1}{2^k} \|x^0 - x^\star\|^2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70" y="3742826"/>
            <a:ext cx="2687796" cy="281614"/>
          </a:xfrm>
          <a:prstGeom prst="rect">
            <a:avLst/>
          </a:prstGeom>
        </p:spPr>
      </p:pic>
      <p:sp>
        <p:nvSpPr>
          <p:cNvPr id="44" name="Прямоугольник 43"/>
          <p:cNvSpPr/>
          <p:nvPr/>
        </p:nvSpPr>
        <p:spPr>
          <a:xfrm>
            <a:off x="2736723" y="4478287"/>
            <a:ext cx="2097261" cy="225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/>
                </a:solidFill>
              </a:rPr>
              <a:t> </a:t>
            </a:r>
            <a:endParaRPr lang="ru-RU" sz="1200" dirty="0">
              <a:solidFill>
                <a:schemeClr val="tx1"/>
              </a:solidFill>
            </a:endParaRPr>
          </a:p>
        </p:txBody>
      </p:sp>
      <p:pic>
        <p:nvPicPr>
          <p:cNvPr id="40" name="Рисунок 39" descr="\documentclass{article}&#10;\usepackage{amsmath}&#10;\usepackage{amssymb}&#10;&#10;\pagestyle{empty}&#10;\begin{document}&#10;&#10;$\|\nabla^2 f(x)-\nabla^2 f(y)\|_F \le L_F \|x-y\|_2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730" y="4527152"/>
            <a:ext cx="2019199" cy="141192"/>
          </a:xfrm>
          <a:prstGeom prst="rect">
            <a:avLst/>
          </a:prstGeom>
        </p:spPr>
      </p:pic>
      <p:cxnSp>
        <p:nvCxnSpPr>
          <p:cNvPr id="46" name="Прямая со стрелкой 45"/>
          <p:cNvCxnSpPr>
            <a:stCxn id="44" idx="1"/>
          </p:cNvCxnSpPr>
          <p:nvPr/>
        </p:nvCxnSpPr>
        <p:spPr>
          <a:xfrm flipH="1">
            <a:off x="1844645" y="4591162"/>
            <a:ext cx="892078" cy="163797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Рисунок 50" descr="\documentclass{article}&#10;\usepackage{amsmath}&#10;\pagestyle{empty}&#10;\begin{document}&#10;&#10;For $\|C(M)-M\|_F^2 \le (1-\alpha) \|M\|_F$ the $A=\frac{\alpha}{4}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44" y="3373685"/>
            <a:ext cx="3412061" cy="196573"/>
          </a:xfrm>
          <a:prstGeom prst="rect">
            <a:avLst/>
          </a:prstGeom>
        </p:spPr>
      </p:pic>
      <p:cxnSp>
        <p:nvCxnSpPr>
          <p:cNvPr id="56" name="Прямая со стрелкой 55"/>
          <p:cNvCxnSpPr/>
          <p:nvPr/>
        </p:nvCxnSpPr>
        <p:spPr>
          <a:xfrm flipH="1">
            <a:off x="8165806" y="3633212"/>
            <a:ext cx="406198" cy="533932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Прямоугольник 32 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4179" y="30867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36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1" name="Рисунок 40" descr="\documentclass{article}&#10;\usepackage{amsmath}&#10;\usepackage{amssymb}&#10;\DeclareMathOperator*{\argmin}{argmin}&#10;&#10;\pagestyle{empty}&#10;\begin{document}&#10;&#10;&#10;$$&#10;x^\star =  \argmin_{x \in \mathbb{R}^d} \left( f(x) := \frac{1}{n} \sum_{i=1}^{n} f_i(x) \right)&#10;$$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4" y="1672216"/>
            <a:ext cx="3945238" cy="781384"/>
          </a:xfrm>
          <a:prstGeom prst="rect">
            <a:avLst/>
          </a:prstGeom>
        </p:spPr>
      </p:pic>
      <p:sp>
        <p:nvSpPr>
          <p:cNvPr id="47" name="Овал 46"/>
          <p:cNvSpPr/>
          <p:nvPr/>
        </p:nvSpPr>
        <p:spPr>
          <a:xfrm>
            <a:off x="8640736" y="684270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8799485" y="68457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8958655" y="68393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/>
          <p:cNvSpPr/>
          <p:nvPr/>
        </p:nvSpPr>
        <p:spPr>
          <a:xfrm>
            <a:off x="8479464" y="68458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Скругленный прямоугольник 15 1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85207CC2-60F9-46A3-BC5B-0572116A7B9A}"/>
              </a:ext>
            </a:extLst>
          </p:cNvPr>
          <p:cNvSpPr/>
          <p:nvPr/>
        </p:nvSpPr>
        <p:spPr>
          <a:xfrm>
            <a:off x="4336760" y="1024891"/>
            <a:ext cx="4681332" cy="17259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pPr algn="ctr"/>
            <a:r>
              <a:rPr lang="en-US" sz="2000" b="1" dirty="0" err="1" smtClean="0">
                <a:ln w="0"/>
                <a:solidFill>
                  <a:schemeClr val="tx1"/>
                </a:solidFill>
                <a:latin typeface="+mj-lt"/>
                <a:cs typeface="AkayaKanadaka" panose="02010502080401010103" pitchFamily="2" charset="77"/>
              </a:rPr>
              <a:t>FedNL</a:t>
            </a:r>
            <a:r>
              <a:rPr lang="en-US" sz="2000" b="1" dirty="0" smtClean="0">
                <a:ln w="0"/>
                <a:solidFill>
                  <a:schemeClr val="tx1"/>
                </a:solidFill>
                <a:latin typeface="+mj-lt"/>
                <a:cs typeface="AkayaKanadaka" panose="02010502080401010103" pitchFamily="2" charset="77"/>
              </a:rPr>
              <a:t>:</a:t>
            </a:r>
            <a:r>
              <a:rPr lang="en-US" sz="2000" b="1" dirty="0">
                <a:ln w="0"/>
                <a:solidFill>
                  <a:schemeClr val="tx1"/>
                </a:solidFill>
                <a:latin typeface="+mj-lt"/>
                <a:cs typeface="AkayaKanadaka" panose="02010502080401010103" pitchFamily="2" charset="77"/>
              </a:rPr>
              <a:t> </a:t>
            </a:r>
            <a:r>
              <a:rPr lang="en-US" sz="2000" b="1" dirty="0" smtClean="0">
                <a:ln w="0"/>
                <a:solidFill>
                  <a:schemeClr val="tx1"/>
                </a:solidFill>
                <a:latin typeface="+mj-lt"/>
                <a:cs typeface="AkayaKanadaka" panose="02010502080401010103" pitchFamily="2" charset="77"/>
              </a:rPr>
              <a:t>Federated Newton Learn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(M</a:t>
            </a:r>
            <a:r>
              <a:rPr lang="en-US" b="1" dirty="0">
                <a:solidFill>
                  <a:schemeClr val="tx1"/>
                </a:solidFill>
              </a:rPr>
              <a:t>. </a:t>
            </a:r>
            <a:r>
              <a:rPr lang="en-US" b="1" dirty="0" err="1">
                <a:solidFill>
                  <a:schemeClr val="tx1"/>
                </a:solidFill>
              </a:rPr>
              <a:t>Safaryan</a:t>
            </a:r>
            <a:r>
              <a:rPr lang="en-US" b="1" dirty="0">
                <a:solidFill>
                  <a:schemeClr val="tx1"/>
                </a:solidFill>
              </a:rPr>
              <a:t> et al., </a:t>
            </a:r>
            <a:r>
              <a:rPr lang="en-US" b="1" dirty="0" smtClean="0">
                <a:solidFill>
                  <a:schemeClr val="tx1"/>
                </a:solidFill>
              </a:rPr>
              <a:t>2022)</a:t>
            </a:r>
            <a:endParaRPr lang="en-US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 smtClean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b="1" dirty="0">
              <a:ln w="0"/>
              <a:solidFill>
                <a:schemeClr val="tx1"/>
              </a:solidFill>
              <a:latin typeface="+mj-lt"/>
              <a:cs typeface="AkayaKanadaka" panose="02010502080401010103" pitchFamily="2" charset="77"/>
            </a:endParaRPr>
          </a:p>
          <a:p>
            <a:endParaRPr lang="en-US" sz="1200" dirty="0" smtClean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  <a:p>
            <a:endParaRPr lang="en-US" sz="1200" dirty="0">
              <a:solidFill>
                <a:schemeClr val="tx1"/>
              </a:solidFill>
              <a:latin typeface="Avenir Book"/>
            </a:endParaRPr>
          </a:p>
        </p:txBody>
      </p:sp>
      <p:pic>
        <p:nvPicPr>
          <p:cNvPr id="42" name="Рисунок 41" descr="\documentclass{article}&#10;\usepackage{amsmath}&#10;\pagestyle{empty}&#10;\begin{document}&#10;&#10;$x^{k+1}=x^k - \left[ \frac{1}{n} \sum_{i=1}^{n} H_i^k + l^k I \right]^{-1} \frac{1}{n}\sum_{i=1}^{n} \nabla f_i(x^k)$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44" y="1879119"/>
            <a:ext cx="4198032" cy="274192"/>
          </a:xfrm>
          <a:prstGeom prst="rect">
            <a:avLst/>
          </a:prstGeom>
        </p:spPr>
      </p:pic>
      <p:pic>
        <p:nvPicPr>
          <p:cNvPr id="53" name="Рисунок 52" descr="\documentclass{article}&#10;\usepackage{amsmath}&#10;\usepackage{amssymb}&#10;&#10;\pagestyle{empty}&#10;\begin{document}&#10;&#10;&#10;$H_i^{k+1}=H_i^{k} + C_i^t(\nabla^2 f_i(x^{k+1}) - H_i^k)$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84" y="2324377"/>
            <a:ext cx="2997130" cy="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9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2"/>
          <p:cNvSpPr/>
          <p:nvPr/>
        </p:nvSpPr>
        <p:spPr>
          <a:xfrm>
            <a:off x="350520" y="1409060"/>
            <a:ext cx="851154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Can we practically use </a:t>
            </a:r>
            <a:r>
              <a:rPr lang="en-US" sz="2000" b="1" dirty="0" smtClean="0"/>
              <a:t>the </a:t>
            </a:r>
            <a:r>
              <a:rPr lang="en-US" sz="2000" b="1" dirty="0" err="1"/>
              <a:t>FedNL</a:t>
            </a:r>
            <a:r>
              <a:rPr lang="en-US" sz="2000" b="1" dirty="0"/>
              <a:t> implementation presented at ICML 2022?</a:t>
            </a:r>
            <a:endParaRPr lang="en-US" sz="2000" b="1" baseline="30000" dirty="0"/>
          </a:p>
        </p:txBody>
      </p:sp>
      <p:sp>
        <p:nvSpPr>
          <p:cNvPr id="27" name="Прямоугольник 32 1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695497" y="336084"/>
            <a:ext cx="439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ru-RU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23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8" name="Picture 2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" y="37514"/>
            <a:ext cx="1298519" cy="61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cs typeface="AkayaKanadaka" panose="02010502080401010103" pitchFamily="2" charset="77"/>
              </a:rPr>
              <a:t>Federated Newton Learn (2022)</a:t>
            </a:r>
          </a:p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cs typeface="AkayaKanadaka" panose="02010502080401010103" pitchFamily="2" charset="77"/>
              </a:rPr>
              <a:t>(Existing)</a:t>
            </a:r>
          </a:p>
        </p:txBody>
      </p:sp>
      <p:sp>
        <p:nvSpPr>
          <p:cNvPr id="16" name="Прямоугольник 32 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4179" y="30867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36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8640736" y="68427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8799485" y="68457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958655" y="68393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8479464" y="68458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4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32 1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695497" y="336084"/>
            <a:ext cx="439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ru-RU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23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8" name="Picture 2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" y="37514"/>
            <a:ext cx="1298519" cy="61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96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cs typeface="AkayaKanadaka" panose="02010502080401010103" pitchFamily="2" charset="77"/>
              </a:rPr>
              <a:t>Federated Newton Learn (2022)</a:t>
            </a:r>
          </a:p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cs typeface="AkayaKanadaka" panose="02010502080401010103" pitchFamily="2" charset="77"/>
              </a:rPr>
              <a:t>(Existing)</a:t>
            </a:r>
          </a:p>
        </p:txBody>
      </p:sp>
      <p:sp>
        <p:nvSpPr>
          <p:cNvPr id="10" name="Rectangle 22"/>
          <p:cNvSpPr/>
          <p:nvPr/>
        </p:nvSpPr>
        <p:spPr>
          <a:xfrm>
            <a:off x="350520" y="1409060"/>
            <a:ext cx="851154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+mj-lt"/>
              </a:rPr>
              <a:t>Can we </a:t>
            </a:r>
            <a:r>
              <a:rPr lang="en-US" sz="2000" b="1" dirty="0"/>
              <a:t>practically </a:t>
            </a:r>
            <a:r>
              <a:rPr lang="en-US" sz="2000" b="1" dirty="0" smtClean="0">
                <a:latin typeface="+mj-lt"/>
              </a:rPr>
              <a:t>use </a:t>
            </a:r>
            <a:r>
              <a:rPr lang="en-US" sz="2000" b="1" dirty="0">
                <a:latin typeface="+mj-lt"/>
              </a:rPr>
              <a:t>the </a:t>
            </a:r>
            <a:r>
              <a:rPr lang="en-US" sz="2000" b="1" dirty="0" err="1">
                <a:latin typeface="+mj-lt"/>
              </a:rPr>
              <a:t>FedNL</a:t>
            </a:r>
            <a:r>
              <a:rPr lang="en-US" sz="2000" b="1" dirty="0">
                <a:latin typeface="+mj-lt"/>
              </a:rPr>
              <a:t> implementation presented at ICML 2022?</a:t>
            </a:r>
            <a:endParaRPr lang="en-US" sz="2000" b="1" baseline="30000" dirty="0">
              <a:latin typeface="+mj-lt"/>
            </a:endParaRPr>
          </a:p>
        </p:txBody>
      </p:sp>
      <p:sp>
        <p:nvSpPr>
          <p:cNvPr id="9" name="Объект 1"/>
          <p:cNvSpPr txBox="1">
            <a:spLocks/>
          </p:cNvSpPr>
          <p:nvPr/>
        </p:nvSpPr>
        <p:spPr>
          <a:xfrm>
            <a:off x="226011" y="2524781"/>
            <a:ext cx="8670340" cy="47248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+mj-lt"/>
              </a:rPr>
              <a:t>Requires 4.8 hours</a:t>
            </a:r>
            <a:r>
              <a:rPr lang="en-US" sz="2000" dirty="0" smtClean="0">
                <a:latin typeface="+mj-lt"/>
              </a:rPr>
              <a:t> to launch a single experiment on a server-grade workstation</a:t>
            </a:r>
          </a:p>
        </p:txBody>
      </p:sp>
      <p:sp>
        <p:nvSpPr>
          <p:cNvPr id="11" name="Объект 1"/>
          <p:cNvSpPr txBox="1">
            <a:spLocks/>
          </p:cNvSpPr>
          <p:nvPr/>
        </p:nvSpPr>
        <p:spPr>
          <a:xfrm>
            <a:off x="226011" y="3326208"/>
            <a:ext cx="8689258" cy="45760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j-lt"/>
              </a:rPr>
              <a:t>The </a:t>
            </a:r>
            <a:r>
              <a:rPr lang="en-US" sz="2000" dirty="0">
                <a:latin typeface="+mj-lt"/>
              </a:rPr>
              <a:t>prototype supports only a </a:t>
            </a:r>
            <a:r>
              <a:rPr lang="en-US" sz="2000" dirty="0" smtClean="0">
                <a:latin typeface="+mj-lt"/>
              </a:rPr>
              <a:t>multi-node simulation</a:t>
            </a:r>
          </a:p>
        </p:txBody>
      </p:sp>
      <p:sp>
        <p:nvSpPr>
          <p:cNvPr id="12" name="Объект 1"/>
          <p:cNvSpPr txBox="1">
            <a:spLocks/>
          </p:cNvSpPr>
          <p:nvPr/>
        </p:nvSpPr>
        <p:spPr>
          <a:xfrm>
            <a:off x="235469" y="4200222"/>
            <a:ext cx="8670342" cy="50871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j-lt"/>
              </a:rPr>
              <a:t>Prototype integration </a:t>
            </a:r>
            <a:r>
              <a:rPr lang="en-US" sz="2000" dirty="0">
                <a:latin typeface="+mj-lt"/>
              </a:rPr>
              <a:t>into </a:t>
            </a:r>
            <a:r>
              <a:rPr lang="en-US" sz="2000" dirty="0" smtClean="0">
                <a:latin typeface="+mj-lt"/>
              </a:rPr>
              <a:t>resource-constrained applications is challenging</a:t>
            </a:r>
          </a:p>
        </p:txBody>
      </p:sp>
      <p:sp>
        <p:nvSpPr>
          <p:cNvPr id="13" name="Rectangle 22"/>
          <p:cNvSpPr/>
          <p:nvPr/>
        </p:nvSpPr>
        <p:spPr>
          <a:xfrm>
            <a:off x="274320" y="1895978"/>
            <a:ext cx="851154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latin typeface="+mj-lt"/>
              </a:rPr>
              <a:t>Not Yet!</a:t>
            </a:r>
            <a:endParaRPr lang="en-US" sz="2400" b="1" baseline="30000" dirty="0">
              <a:latin typeface="+mj-lt"/>
            </a:endParaRPr>
          </a:p>
        </p:txBody>
      </p:sp>
      <p:sp>
        <p:nvSpPr>
          <p:cNvPr id="23" name="Прямоугольник 32 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24179" y="30867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36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8640736" y="68427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8799485" y="68457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8958655" y="68393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479464" y="68458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0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91440" y="4189477"/>
            <a:ext cx="2197608" cy="310896"/>
          </a:xfrm>
          <a:prstGeom prst="rect">
            <a:avLst/>
          </a:prstGeom>
          <a:solidFill>
            <a:srgbClr val="99212F">
              <a:alpha val="1000"/>
            </a:srgbClr>
          </a:solidFill>
          <a:ln>
            <a:noFill/>
          </a:ln>
          <a:effectLst>
            <a:glow rad="101600">
              <a:srgbClr val="C0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112776" y="3139440"/>
            <a:ext cx="2154936" cy="310896"/>
          </a:xfrm>
          <a:prstGeom prst="rect">
            <a:avLst/>
          </a:prstGeom>
          <a:solidFill>
            <a:srgbClr val="99212F">
              <a:alpha val="1000"/>
            </a:srgbClr>
          </a:solidFill>
          <a:ln>
            <a:noFill/>
          </a:ln>
          <a:effectLst>
            <a:glow rad="101600">
              <a:srgbClr val="C00000">
                <a:alpha val="4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0104" y="1505712"/>
            <a:ext cx="6284976" cy="310896"/>
          </a:xfrm>
          <a:prstGeom prst="rect">
            <a:avLst/>
          </a:prstGeom>
          <a:solidFill>
            <a:schemeClr val="tx2">
              <a:lumMod val="20000"/>
              <a:lumOff val="80000"/>
              <a:alpha val="72000"/>
            </a:schemeClr>
          </a:solidFill>
          <a:ln>
            <a:noFill/>
          </a:ln>
          <a:effectLst>
            <a:glow rad="101600">
              <a:schemeClr val="tx2">
                <a:lumMod val="20000"/>
                <a:lumOff val="80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70104" y="481584"/>
            <a:ext cx="4812792" cy="310896"/>
          </a:xfrm>
          <a:prstGeom prst="rect">
            <a:avLst/>
          </a:prstGeom>
          <a:solidFill>
            <a:schemeClr val="accent1">
              <a:lumMod val="90000"/>
              <a:alpha val="72000"/>
            </a:schemeClr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2813"/>
            <a:ext cx="9144000" cy="3986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Problem is Deeper</a:t>
            </a:r>
            <a:endParaRPr lang="en-US" sz="2400" i="1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28" name="Объект 1"/>
          <p:cNvSpPr txBox="1">
            <a:spLocks/>
          </p:cNvSpPr>
          <p:nvPr/>
        </p:nvSpPr>
        <p:spPr>
          <a:xfrm>
            <a:off x="34067" y="438338"/>
            <a:ext cx="9033286" cy="959932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 smtClean="0">
                <a:latin typeface="+mj-lt"/>
              </a:rPr>
              <a:t>Fact #1 from Data-intensive Computing </a:t>
            </a:r>
            <a:r>
              <a:rPr lang="en-US" sz="1900" b="1" dirty="0">
                <a:latin typeface="+mj-lt"/>
              </a:rPr>
              <a:t>and </a:t>
            </a:r>
            <a:r>
              <a:rPr lang="en-US" sz="1900" b="1" dirty="0" smtClean="0">
                <a:latin typeface="+mj-lt"/>
              </a:rPr>
              <a:t>OS</a:t>
            </a:r>
          </a:p>
          <a:p>
            <a:r>
              <a:rPr lang="en-US" sz="2000" dirty="0"/>
              <a:t>Overheads introduced from a </a:t>
            </a:r>
            <a:r>
              <a:rPr lang="en-US" sz="2000" b="1" dirty="0"/>
              <a:t>large</a:t>
            </a:r>
            <a:r>
              <a:rPr lang="en-US" sz="2000" dirty="0"/>
              <a:t> number of components lead to </a:t>
            </a:r>
            <a:r>
              <a:rPr lang="en-US" sz="2000" dirty="0" smtClean="0"/>
              <a:t>degradation</a:t>
            </a:r>
            <a:endParaRPr lang="en-US" sz="1900" dirty="0" smtClean="0">
              <a:latin typeface="+mj-lt"/>
            </a:endParaRPr>
          </a:p>
          <a:p>
            <a:r>
              <a:rPr lang="en-US" sz="1900" dirty="0" smtClean="0">
                <a:latin typeface="+mj-lt"/>
              </a:rPr>
              <a:t>[1] Scalability</a:t>
            </a:r>
            <a:r>
              <a:rPr lang="en-US" sz="1900" dirty="0">
                <a:latin typeface="+mj-lt"/>
              </a:rPr>
              <a:t>! but at what </a:t>
            </a:r>
            <a:r>
              <a:rPr lang="en-US" sz="1900" dirty="0" smtClean="0">
                <a:latin typeface="+mj-lt"/>
              </a:rPr>
              <a:t>COST</a:t>
            </a:r>
            <a:r>
              <a:rPr lang="en-US" sz="1900" dirty="0">
                <a:latin typeface="+mj-lt"/>
              </a:rPr>
              <a:t>?” by </a:t>
            </a:r>
            <a:r>
              <a:rPr lang="en-US" sz="1900" dirty="0" err="1" smtClean="0">
                <a:latin typeface="+mj-lt"/>
              </a:rPr>
              <a:t>McSherry</a:t>
            </a:r>
            <a:r>
              <a:rPr lang="en-US" sz="1900" dirty="0" smtClean="0">
                <a:latin typeface="+mj-lt"/>
              </a:rPr>
              <a:t> et.al., </a:t>
            </a:r>
            <a:r>
              <a:rPr lang="en-US" sz="1900" b="1" dirty="0" smtClean="0">
                <a:latin typeface="+mj-lt"/>
              </a:rPr>
              <a:t>2015</a:t>
            </a:r>
            <a:endParaRPr lang="en-US" sz="1900" dirty="0" smtClean="0">
              <a:latin typeface="+mj-lt"/>
            </a:endParaRPr>
          </a:p>
        </p:txBody>
      </p:sp>
      <p:sp>
        <p:nvSpPr>
          <p:cNvPr id="31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9099" y="1911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37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Объект 1"/>
          <p:cNvSpPr txBox="1">
            <a:spLocks/>
          </p:cNvSpPr>
          <p:nvPr/>
        </p:nvSpPr>
        <p:spPr>
          <a:xfrm>
            <a:off x="36129" y="1456922"/>
            <a:ext cx="9032392" cy="152630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>
                <a:latin typeface="+mj-lt"/>
              </a:rPr>
              <a:t>Fact </a:t>
            </a:r>
            <a:r>
              <a:rPr lang="en-US" sz="1900" b="1" dirty="0" smtClean="0">
                <a:latin typeface="+mj-lt"/>
              </a:rPr>
              <a:t>#2 </a:t>
            </a:r>
            <a:r>
              <a:rPr lang="en-US" sz="1900" b="1" dirty="0">
                <a:latin typeface="+mj-lt"/>
              </a:rPr>
              <a:t>from Computer </a:t>
            </a:r>
            <a:r>
              <a:rPr lang="en-US" sz="1900" b="1" dirty="0" smtClean="0">
                <a:latin typeface="+mj-lt"/>
              </a:rPr>
              <a:t>Architecture/Programming Languages</a:t>
            </a:r>
          </a:p>
          <a:p>
            <a:r>
              <a:rPr lang="en-US" sz="2000" dirty="0"/>
              <a:t>Scripting languages offer the advantage of democratizing implementations. </a:t>
            </a:r>
          </a:p>
          <a:p>
            <a:r>
              <a:rPr lang="en-US" sz="2000" dirty="0"/>
              <a:t>But their </a:t>
            </a:r>
            <a:r>
              <a:rPr lang="en-US" sz="2000" b="1" dirty="0"/>
              <a:t>eco-system clashes too much with the principles of the real hardware.</a:t>
            </a:r>
            <a:endParaRPr lang="en-US" sz="2000" dirty="0"/>
          </a:p>
          <a:p>
            <a:r>
              <a:rPr lang="en-US" sz="1900" i="1" dirty="0" smtClean="0">
                <a:latin typeface="+mj-lt"/>
              </a:rPr>
              <a:t>[2] There’s </a:t>
            </a:r>
            <a:r>
              <a:rPr lang="en-US" sz="1900" i="1" dirty="0">
                <a:latin typeface="+mj-lt"/>
              </a:rPr>
              <a:t>plenty of room at the top: </a:t>
            </a:r>
            <a:r>
              <a:rPr lang="en-US" sz="1900" i="1" dirty="0" smtClean="0">
                <a:latin typeface="+mj-lt"/>
              </a:rPr>
              <a:t>What </a:t>
            </a:r>
            <a:r>
              <a:rPr lang="en-US" sz="1900" i="1" dirty="0">
                <a:latin typeface="+mj-lt"/>
              </a:rPr>
              <a:t>will drive computer performance </a:t>
            </a:r>
            <a:r>
              <a:rPr lang="en-US" sz="1900" i="1" dirty="0" smtClean="0">
                <a:latin typeface="+mj-lt"/>
              </a:rPr>
              <a:t>after </a:t>
            </a:r>
            <a:endParaRPr lang="ru-RU" sz="1900" i="1" dirty="0" smtClean="0">
              <a:latin typeface="+mj-lt"/>
            </a:endParaRPr>
          </a:p>
          <a:p>
            <a:r>
              <a:rPr lang="ru-RU" sz="1900" i="1" dirty="0" smtClean="0">
                <a:latin typeface="+mj-lt"/>
              </a:rPr>
              <a:t>      </a:t>
            </a:r>
            <a:r>
              <a:rPr lang="en-US" sz="1900" i="1" dirty="0" smtClean="0">
                <a:latin typeface="+mj-lt"/>
              </a:rPr>
              <a:t>Moore’s </a:t>
            </a:r>
            <a:r>
              <a:rPr lang="en-US" sz="1900" i="1" dirty="0">
                <a:latin typeface="+mj-lt"/>
              </a:rPr>
              <a:t>law</a:t>
            </a:r>
            <a:r>
              <a:rPr lang="en-US" sz="1900" i="1" dirty="0" smtClean="0">
                <a:latin typeface="+mj-lt"/>
              </a:rPr>
              <a:t>? </a:t>
            </a:r>
            <a:r>
              <a:rPr lang="en-US" sz="1900" i="1" dirty="0">
                <a:latin typeface="+mj-lt"/>
              </a:rPr>
              <a:t>by </a:t>
            </a:r>
            <a:r>
              <a:rPr lang="en-US" sz="1900" i="1" dirty="0" err="1">
                <a:latin typeface="+mj-lt"/>
              </a:rPr>
              <a:t>Leiserson</a:t>
            </a:r>
            <a:r>
              <a:rPr lang="en-US" sz="1900" i="1" dirty="0">
                <a:latin typeface="+mj-lt"/>
              </a:rPr>
              <a:t> et </a:t>
            </a:r>
            <a:r>
              <a:rPr lang="en-US" sz="1900" i="1" dirty="0" smtClean="0">
                <a:latin typeface="+mj-lt"/>
              </a:rPr>
              <a:t>al.,  Science </a:t>
            </a:r>
            <a:r>
              <a:rPr lang="en-US" sz="1900" b="1" i="1" dirty="0" smtClean="0">
                <a:latin typeface="+mj-lt"/>
              </a:rPr>
              <a:t>2020</a:t>
            </a:r>
            <a:endParaRPr lang="en-US" sz="1900" i="1" dirty="0">
              <a:latin typeface="+mj-lt"/>
            </a:endParaRPr>
          </a:p>
        </p:txBody>
      </p:sp>
      <p:sp>
        <p:nvSpPr>
          <p:cNvPr id="10" name="Объект 1"/>
          <p:cNvSpPr txBox="1">
            <a:spLocks/>
          </p:cNvSpPr>
          <p:nvPr/>
        </p:nvSpPr>
        <p:spPr>
          <a:xfrm>
            <a:off x="44379" y="3078630"/>
            <a:ext cx="9010782" cy="95997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/>
              <a:t>Fact </a:t>
            </a:r>
            <a:r>
              <a:rPr lang="en-US" sz="1900" b="1" dirty="0" smtClean="0"/>
              <a:t>#</a:t>
            </a:r>
            <a:r>
              <a:rPr lang="en-US" sz="1900" b="1" dirty="0"/>
              <a:t>3 </a:t>
            </a:r>
            <a:r>
              <a:rPr lang="en-US" sz="1900" b="1" dirty="0" smtClean="0"/>
              <a:t>from S. Boyd: </a:t>
            </a:r>
            <a:r>
              <a:rPr lang="en-US" sz="2000" i="1" dirty="0" smtClean="0"/>
              <a:t>This </a:t>
            </a:r>
            <a:r>
              <a:rPr lang="en-US" sz="2000" i="1" dirty="0"/>
              <a:t>is awesome! I want to use whatever you so-called Control. What should I use? …</a:t>
            </a:r>
            <a:r>
              <a:rPr lang="en-US" sz="2000" b="1" i="1" dirty="0"/>
              <a:t>nothing</a:t>
            </a:r>
            <a:r>
              <a:rPr lang="en-US" sz="2000" i="1" dirty="0" smtClean="0"/>
              <a:t>.</a:t>
            </a:r>
          </a:p>
          <a:p>
            <a:r>
              <a:rPr lang="en-US" sz="1900" i="1" dirty="0" smtClean="0"/>
              <a:t>[3] </a:t>
            </a:r>
            <a:r>
              <a:rPr lang="en-US" sz="1900" i="1" dirty="0" err="1" smtClean="0"/>
              <a:t>InControl</a:t>
            </a:r>
            <a:r>
              <a:rPr lang="en-US" sz="1900" i="1" dirty="0" smtClean="0"/>
              <a:t> </a:t>
            </a:r>
            <a:r>
              <a:rPr lang="en-US" sz="1900" i="1" dirty="0"/>
              <a:t>podcast: Interview with Stephen </a:t>
            </a:r>
            <a:r>
              <a:rPr lang="en-US" sz="1900" i="1" dirty="0" smtClean="0"/>
              <a:t>Boyd, </a:t>
            </a:r>
            <a:r>
              <a:rPr lang="en-US" sz="1900" b="1" i="1" dirty="0" smtClean="0"/>
              <a:t>2023</a:t>
            </a:r>
            <a:r>
              <a:rPr lang="en-US" sz="1900" i="1" dirty="0" smtClean="0"/>
              <a:t>, 01:17:10</a:t>
            </a:r>
          </a:p>
        </p:txBody>
      </p:sp>
      <p:sp>
        <p:nvSpPr>
          <p:cNvPr id="11" name="Объект 1"/>
          <p:cNvSpPr txBox="1">
            <a:spLocks/>
          </p:cNvSpPr>
          <p:nvPr/>
        </p:nvSpPr>
        <p:spPr>
          <a:xfrm>
            <a:off x="44379" y="4134613"/>
            <a:ext cx="9033286" cy="97807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/>
              <a:t>Fact </a:t>
            </a:r>
            <a:r>
              <a:rPr lang="en-US" sz="1900" b="1" dirty="0" smtClean="0"/>
              <a:t>#4 from P</a:t>
            </a:r>
            <a:r>
              <a:rPr lang="en-US" sz="1900" b="1" dirty="0"/>
              <a:t>. </a:t>
            </a:r>
            <a:r>
              <a:rPr lang="en-US" sz="1900" b="1" dirty="0" smtClean="0"/>
              <a:t>Liang: </a:t>
            </a:r>
            <a:r>
              <a:rPr lang="en-US" sz="2000" i="1" dirty="0" smtClean="0"/>
              <a:t>We </a:t>
            </a:r>
            <a:r>
              <a:rPr lang="en-US" sz="2000" i="1" dirty="0"/>
              <a:t>are in a crisis. Researchers are disconnected from underlying technologies through </a:t>
            </a:r>
            <a:r>
              <a:rPr lang="en-US" sz="2000" b="1" i="1" dirty="0"/>
              <a:t>abstractions</a:t>
            </a:r>
            <a:r>
              <a:rPr lang="en-US" sz="2000" i="1" dirty="0"/>
              <a:t>. The problem is </a:t>
            </a:r>
            <a:r>
              <a:rPr lang="en-US" sz="2000" b="1" i="1" dirty="0"/>
              <a:t>abstractions are leaky</a:t>
            </a:r>
            <a:r>
              <a:rPr lang="en-US" sz="2000" i="1" dirty="0"/>
              <a:t>.</a:t>
            </a:r>
            <a:endParaRPr lang="en-US" sz="2000" dirty="0"/>
          </a:p>
          <a:p>
            <a:r>
              <a:rPr lang="en-US" sz="1900" i="1" dirty="0" smtClean="0"/>
              <a:t>[4] P. Liang, Stanford </a:t>
            </a:r>
            <a:r>
              <a:rPr lang="en-US" sz="1900" i="1" dirty="0"/>
              <a:t>CS336 Language Modeling from </a:t>
            </a:r>
            <a:r>
              <a:rPr lang="en-US" sz="1900" i="1" dirty="0" smtClean="0"/>
              <a:t>Scratch, Spring </a:t>
            </a:r>
            <a:r>
              <a:rPr lang="en-US" sz="1900" b="1" i="1" dirty="0" smtClean="0"/>
              <a:t>2025</a:t>
            </a:r>
            <a:endParaRPr lang="en-US" sz="1900" b="1" i="1" dirty="0"/>
          </a:p>
        </p:txBody>
      </p:sp>
    </p:spTree>
    <p:extLst>
      <p:ext uri="{BB962C8B-B14F-4D97-AF65-F5344CB8AC3E}">
        <p14:creationId xmlns:p14="http://schemas.microsoft.com/office/powerpoint/2010/main" val="193852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3068"/>
            <a:ext cx="9144000" cy="7985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Ch7: Unlocking </a:t>
            </a:r>
            <a:r>
              <a:rPr lang="en-US" sz="2400" dirty="0" err="1">
                <a:solidFill>
                  <a:schemeClr val="bg1"/>
                </a:solidFill>
              </a:rPr>
              <a:t>FedNL</a:t>
            </a:r>
            <a:r>
              <a:rPr lang="en-US" sz="2400" dirty="0">
                <a:solidFill>
                  <a:schemeClr val="bg1"/>
                </a:solidFill>
              </a:rPr>
              <a:t> (2024)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From Theory to Practice</a:t>
            </a:r>
            <a:endParaRPr lang="en-US" sz="2400" i="1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38313" y="1819210"/>
            <a:ext cx="8727832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/>
              <a:t>Contributions for Making </a:t>
            </a:r>
            <a:r>
              <a:rPr lang="en-US" sz="2800" b="1" dirty="0" err="1" smtClean="0"/>
              <a:t>FedNL</a:t>
            </a:r>
            <a:r>
              <a:rPr lang="en-US" sz="2800" b="1" dirty="0" smtClean="0"/>
              <a:t> Practical</a:t>
            </a:r>
          </a:p>
          <a:p>
            <a:pPr algn="ctr"/>
            <a:endParaRPr lang="en-US" sz="2000" b="1" dirty="0" smtClean="0"/>
          </a:p>
          <a:p>
            <a:pPr marL="457200" indent="-457200">
              <a:buFontTx/>
              <a:buAutoNum type="arabicPeriod"/>
            </a:pPr>
            <a:r>
              <a:rPr lang="en-US" sz="2000" dirty="0" smtClean="0"/>
              <a:t>We </a:t>
            </a:r>
            <a:r>
              <a:rPr lang="en-US" sz="2000" dirty="0"/>
              <a:t>proposed two new practical </a:t>
            </a:r>
            <a:r>
              <a:rPr lang="en-US" sz="2000" dirty="0" smtClean="0"/>
              <a:t>compressors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Reduced wall </a:t>
            </a:r>
            <a:r>
              <a:rPr lang="en-US" sz="2000" dirty="0"/>
              <a:t>clock time of a baseline by </a:t>
            </a:r>
            <a:r>
              <a:rPr lang="en-US" sz="2000" b="1" dirty="0"/>
              <a:t>×</a:t>
            </a:r>
            <a:r>
              <a:rPr lang="en-US" sz="2000" b="1" dirty="0" smtClean="0"/>
              <a:t>1000</a:t>
            </a: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Outperforms several best practice solutions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Complete independence on 3rd </a:t>
            </a:r>
            <a:r>
              <a:rPr lang="en-US" sz="2000" dirty="0"/>
              <a:t>party </a:t>
            </a:r>
            <a:r>
              <a:rPr lang="en-US" sz="2000" dirty="0" smtClean="0"/>
              <a:t>frameworks</a:t>
            </a:r>
          </a:p>
          <a:p>
            <a:r>
              <a:rPr lang="en-US" sz="2000" dirty="0" smtClean="0"/>
              <a:t>             [Linux, Win, </a:t>
            </a:r>
            <a:r>
              <a:rPr lang="en-US" sz="2000" dirty="0" err="1" smtClean="0"/>
              <a:t>macOS</a:t>
            </a:r>
            <a:r>
              <a:rPr lang="en-US" sz="2000" dirty="0" smtClean="0"/>
              <a:t>] x [AArch64, x86-64, CUDA]</a:t>
            </a:r>
          </a:p>
          <a:p>
            <a:pPr marL="457200" indent="-457200">
              <a:buAutoNum type="arabicPeriod" startAt="5"/>
            </a:pPr>
            <a:r>
              <a:rPr lang="en-US" sz="2000" dirty="0" smtClean="0"/>
              <a:t>Can </a:t>
            </a:r>
            <a:r>
              <a:rPr lang="en-US" sz="2000" dirty="0"/>
              <a:t>be utilized as native </a:t>
            </a:r>
            <a:r>
              <a:rPr lang="en-US" sz="2000" dirty="0" smtClean="0"/>
              <a:t>OS executable binaries and libraries</a:t>
            </a:r>
          </a:p>
        </p:txBody>
      </p:sp>
      <p:sp>
        <p:nvSpPr>
          <p:cNvPr id="63" name="Прямоугольник 32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19099" y="11969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38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Объект 1"/>
          <p:cNvSpPr txBox="1">
            <a:spLocks/>
          </p:cNvSpPr>
          <p:nvPr/>
        </p:nvSpPr>
        <p:spPr>
          <a:xfrm>
            <a:off x="224790" y="991543"/>
            <a:ext cx="8758902" cy="724905"/>
          </a:xfrm>
          <a:prstGeom prst="rect">
            <a:avLst/>
          </a:prstGeom>
          <a:solidFill>
            <a:srgbClr val="FFFF85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Simultaneously advancing a </a:t>
            </a:r>
            <a:r>
              <a:rPr lang="en-US" sz="2000" b="1" dirty="0"/>
              <a:t>rigorous theoretical framework</a:t>
            </a:r>
            <a:r>
              <a:rPr lang="en-US" sz="2000" dirty="0"/>
              <a:t> and an </a:t>
            </a:r>
            <a:r>
              <a:rPr lang="en-US" sz="2000" b="1" dirty="0"/>
              <a:t>efficient implementation</a:t>
            </a:r>
            <a:r>
              <a:rPr lang="en-US" sz="2000" dirty="0"/>
              <a:t> presents a significant challenge, as both are equally demanding</a:t>
            </a:r>
            <a:endParaRPr lang="en-US" sz="2000" dirty="0" smtClean="0"/>
          </a:p>
        </p:txBody>
      </p:sp>
      <p:pic>
        <p:nvPicPr>
          <p:cNvPr id="6" name="Picture 2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0" y="85001"/>
            <a:ext cx="1180472" cy="558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079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4988" y="823622"/>
            <a:ext cx="8532876" cy="4604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" y="1362457"/>
            <a:ext cx="9149685" cy="3648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1587"/>
            <a:ext cx="9144000" cy="731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Pessimism of </a:t>
            </a:r>
            <a:r>
              <a:rPr lang="en-US" sz="2400" dirty="0" err="1" smtClean="0">
                <a:solidFill>
                  <a:schemeClr val="bg1"/>
                </a:solidFill>
              </a:rPr>
              <a:t>TopK</a:t>
            </a:r>
            <a:r>
              <a:rPr lang="en-US" sz="2400" dirty="0" smtClean="0">
                <a:solidFill>
                  <a:schemeClr val="bg1"/>
                </a:solidFill>
              </a:rPr>
              <a:t> Contraction Factor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\documentclass{article}&#10;\usepackage{amsmath}&#10;\usepackage{amssymb}&#10;\usepackage{xcolor}&#10;\pagestyle{empty}&#10;&#10;\DeclareMathOperator*{\argmin}{argmin}&#10;&#10;\begin{document}&#10;&#10;$$&#10;\mathcal{C}^d(\alpha) = \{C\,|\,C:\mathbb{R}^d \to \mathbb{R}^d, \quad \mathbb{E}\left[ \|C(x)-x\|^2 \right] \le (1-\alpha)\|x\|^2\}, \quad \forall \alpha \in (0,1]&#10;$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53" y="888269"/>
            <a:ext cx="8265407" cy="336001"/>
          </a:xfrm>
          <a:prstGeom prst="rect">
            <a:avLst/>
          </a:prstGeom>
        </p:spPr>
      </p:pic>
      <p:sp>
        <p:nvSpPr>
          <p:cNvPr id="6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9099" y="1349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39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1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4988" y="928617"/>
            <a:ext cx="8532876" cy="5064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1587"/>
            <a:ext cx="9144000" cy="731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Adaptive </a:t>
            </a:r>
            <a:r>
              <a:rPr lang="en-US" sz="2400" b="1" dirty="0" err="1">
                <a:solidFill>
                  <a:schemeClr val="bg1"/>
                </a:solidFill>
              </a:rPr>
              <a:t>TopLEK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Compressor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\documentclass{article}&#10;\usepackage{amsmath}&#10;\usepackage{amssymb}&#10;\usepackage{xcolor}&#10;\pagestyle{empty}&#10;&#10;\DeclareMathOperator*{\argmin}{argmin}&#10;&#10;\begin{document}&#10;&#10;$$&#10;\mathbb{E}\left[ \|TopLEK(x)-x\|^2 \right] = (1-\alpha)\|x\|^2, \quad 0 &lt; \alpha \le 1&#10;$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70" y="1005528"/>
            <a:ext cx="6287835" cy="367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60020" y="2046446"/>
                <a:ext cx="880491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000" dirty="0" smtClean="0">
                    <a:latin typeface="+mj-lt"/>
                  </a:rPr>
                  <a:t>The </a:t>
                </a:r>
                <a:r>
                  <a:rPr lang="en-US" sz="2000" dirty="0">
                    <a:latin typeface="+mj-lt"/>
                  </a:rPr>
                  <a:t>idea is to perform compression using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solidFill>
                          <a:schemeClr val="tx1"/>
                        </a:solidFill>
                        <a:latin typeface="Cambria Math"/>
                      </a:rPr>
                      <m:t>𝐓𝐨𝐩𝐊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, with smaller parameter              </a:t>
                </a:r>
              </a:p>
              <a:p>
                <a:r>
                  <a:rPr lang="en-US" sz="2000" dirty="0" smtClean="0">
                    <a:latin typeface="+mj-lt"/>
                  </a:rPr>
                  <a:t>                    compressing </a:t>
                </a:r>
                <a:r>
                  <a:rPr lang="en-US" sz="2000" dirty="0">
                    <a:latin typeface="+mj-lt"/>
                  </a:rPr>
                  <a:t>as much as theoretically </a:t>
                </a:r>
                <a:r>
                  <a:rPr lang="en-US" sz="2000" dirty="0" smtClean="0">
                    <a:latin typeface="+mj-lt"/>
                  </a:rPr>
                  <a:t>allowed — but </a:t>
                </a:r>
                <a:r>
                  <a:rPr lang="en-US" sz="2000" dirty="0">
                    <a:latin typeface="+mj-lt"/>
                  </a:rPr>
                  <a:t>no </a:t>
                </a:r>
                <a:r>
                  <a:rPr lang="en-US" sz="2000" dirty="0" smtClean="0">
                    <a:latin typeface="+mj-lt"/>
                  </a:rPr>
                  <a:t>more</a:t>
                </a:r>
                <a:endParaRPr lang="en-US" sz="2000" dirty="0">
                  <a:latin typeface="+mj-lt"/>
                </a:endParaRPr>
              </a:p>
              <a:p>
                <a:endParaRPr lang="en-US" sz="2000" dirty="0" smtClean="0">
                  <a:latin typeface="+mj-lt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000" dirty="0" smtClean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2A2AFF"/>
                        </a:solidFill>
                        <a:latin typeface="Cambria Math"/>
                      </a:rPr>
                      <m:t>𝐓𝐨𝐩</m:t>
                    </m:r>
                    <m:r>
                      <a:rPr lang="en-US" sz="2000" b="1" i="0" dirty="0" smtClean="0">
                        <a:solidFill>
                          <a:srgbClr val="2A2AFF"/>
                        </a:solidFill>
                        <a:latin typeface="Cambria Math"/>
                      </a:rPr>
                      <m:t>𝐋𝐄</m:t>
                    </m:r>
                    <m:r>
                      <a:rPr lang="en-US" sz="2000" b="1" i="1" dirty="0">
                        <a:solidFill>
                          <a:srgbClr val="2A2AFF"/>
                        </a:solidFill>
                        <a:latin typeface="Cambria Math"/>
                      </a:rPr>
                      <m:t>𝐊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, the inequality that describes contraction becomes a tight equality</a:t>
                </a: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2046446"/>
                <a:ext cx="8804910" cy="1323439"/>
              </a:xfrm>
              <a:prstGeom prst="rect">
                <a:avLst/>
              </a:prstGeom>
              <a:blipFill rotWithShape="1">
                <a:blip r:embed="rId5"/>
                <a:stretch>
                  <a:fillRect l="-554" t="-2304" r="-900" b="-73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9099" y="1349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40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 descr="\documentclass{article}&#10;\usepackage{amsmath}&#10;\pagestyle{empty}&#10;\begin{document}&#10;&#10;$\widehat{k} \le K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5" y="2372930"/>
            <a:ext cx="704000" cy="2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0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27938" y="850131"/>
            <a:ext cx="8508976" cy="5064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1587"/>
            <a:ext cx="9144000" cy="731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Cache-aware </a:t>
            </a:r>
            <a:r>
              <a:rPr lang="en-US" sz="2400" b="1" dirty="0" err="1">
                <a:solidFill>
                  <a:schemeClr val="bg1"/>
                </a:solidFill>
              </a:rPr>
              <a:t>RanSeqK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Compressor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209550" y="1429226"/>
                <a:ext cx="87249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RandK</a:t>
                </a:r>
                <a:r>
                  <a:rPr lang="en-US" sz="2000" dirty="0">
                    <a:solidFill>
                      <a:srgbClr val="2A2AFF"/>
                    </a:solidFill>
                  </a:rPr>
                  <a:t> </a:t>
                </a:r>
                <a:r>
                  <a:rPr lang="en-US" sz="2000" dirty="0"/>
                  <a:t>selects a subset of coordinates of cardinality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u.a.r</a:t>
                </a:r>
                <a:r>
                  <a:rPr lang="en-US" sz="2000" dirty="0"/>
                  <a:t>. from a total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en-US" sz="2000" dirty="0"/>
                  <a:t> coordinates, zeroing out the rest and scaling the output to preserve </a:t>
                </a:r>
                <a:r>
                  <a:rPr lang="en-US" sz="2000" dirty="0" err="1"/>
                  <a:t>unbiasedness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1429226"/>
                <a:ext cx="872490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698" t="-4274" b="-136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9099" y="1349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8815399" y="53407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8973070" y="5344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 descr="\documentclass{article}&#10;\usepackage{amsmath}&#10;\usepackage{amssymb}&#10;\usepackage{xcolor}&#10;\pagestyle{empty}&#10;&#10;\DeclareMathOperator*{\argmin}{argmin}&#10;&#10;\begin{document}&#10;&#10;$$&#10;\mathcal{B}^d(\omega) = \{B\,|\,B:\mathbb{R}^d \to \mathbb{R}^d, \quad \mathbb{E} \left[ \| B(x) - x \|^2\right] \le \omega \|x\|^2, \quad \mathbb{E}\left[ B(x)\right]=x\}, \quad \forall \omega \ge 0&#10;$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" y="948942"/>
            <a:ext cx="8253099" cy="3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-1587"/>
            <a:ext cx="9144000" cy="7318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Cache-aware </a:t>
            </a:r>
            <a:r>
              <a:rPr lang="en-US" sz="2400" b="1" dirty="0" err="1">
                <a:solidFill>
                  <a:schemeClr val="bg1"/>
                </a:solidFill>
              </a:rPr>
              <a:t>RanSeqK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Compressor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7938" y="3149946"/>
            <a:ext cx="4317214" cy="85654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It has the same variance as </a:t>
            </a:r>
            <a:r>
              <a:rPr lang="en-US" sz="2000" b="1" dirty="0" err="1">
                <a:solidFill>
                  <a:srgbClr val="2A2AFF"/>
                </a:solidFill>
              </a:rPr>
              <a:t>RandK</a:t>
            </a:r>
            <a:r>
              <a:rPr lang="en-US" sz="2000" dirty="0"/>
              <a:t>, </a:t>
            </a:r>
            <a:endParaRPr lang="en-US" sz="2000" dirty="0" smtClean="0"/>
          </a:p>
          <a:p>
            <a:pPr algn="ctr"/>
            <a:r>
              <a:rPr lang="en-US" sz="2000" dirty="0" smtClean="0"/>
              <a:t>but </a:t>
            </a:r>
            <a:r>
              <a:rPr lang="en-US" sz="2000" dirty="0"/>
              <a:t>it is more appealing </a:t>
            </a:r>
            <a:r>
              <a:rPr lang="en-US" sz="2000" dirty="0" smtClean="0"/>
              <a:t>in practice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305" y="2103710"/>
            <a:ext cx="3837411" cy="29645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09550" y="1421606"/>
                <a:ext cx="87249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2A2AFF"/>
                    </a:solidFill>
                  </a:rPr>
                  <a:t>RanSeqK </a:t>
                </a:r>
                <a:r>
                  <a:rPr lang="en-US" sz="2000" dirty="0" smtClean="0"/>
                  <a:t>selects </a:t>
                </a:r>
                <a:r>
                  <a:rPr lang="en-US" sz="2000" dirty="0"/>
                  <a:t>a </a:t>
                </a:r>
                <a:r>
                  <a:rPr lang="en-US" sz="2000" dirty="0" smtClean="0"/>
                  <a:t>pivot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 err="1"/>
                  <a:t>u.a.r</a:t>
                </a:r>
                <a:r>
                  <a:rPr lang="en-US" sz="2000" dirty="0"/>
                  <a:t>. from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1,2,…,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sz="2000" b="0" i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sz="2000" dirty="0" smtClean="0"/>
                  <a:t>then </a:t>
                </a:r>
                <a:r>
                  <a:rPr lang="en-US" sz="2000" dirty="0"/>
                  <a:t>selects deterministically a block of size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𝒌</m:t>
                    </m:r>
                  </m:oMath>
                </a14:m>
                <a:r>
                  <a:rPr lang="en-US" sz="2000" dirty="0"/>
                  <a:t> from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(1,2,…,</m:t>
                    </m:r>
                    <m:r>
                      <a:rPr lang="en-US" sz="2000" i="1" dirty="0" smtClean="0">
                        <a:latin typeface="Cambria Math"/>
                      </a:rPr>
                      <m:t>𝑑</m:t>
                    </m:r>
                    <m:r>
                      <a:rPr lang="en-US" sz="20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sz="2000" dirty="0"/>
                  <a:t>seen as a </a:t>
                </a:r>
                <a:r>
                  <a:rPr lang="en-US" sz="2000" dirty="0" smtClean="0"/>
                  <a:t>torus</a:t>
                </a: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50" y="1421606"/>
                <a:ext cx="8724900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698" t="-4310" b="-146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9099" y="1349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8815399" y="5340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8973070" y="534409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327938" y="850131"/>
            <a:ext cx="8508976" cy="5064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 descr="\documentclass{article}&#10;\usepackage{amsmath}&#10;\usepackage{amssymb}&#10;\usepackage{xcolor}&#10;\pagestyle{empty}&#10;&#10;\DeclareMathOperator*{\argmin}{argmin}&#10;&#10;\begin{document}&#10;&#10;$$&#10;\mathcal{B}^d(\omega) = \{B\,|\,B:\mathbb{R}^d \to \mathbb{R}^d, \quad \mathbb{E} \left[ \| B(x) - x \|^2\right] \le \omega \|x\|^2, \quad \mathbb{E}\left[ B(x)\right]=x\}, \quad \forall \omega \ge 0&#10;$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3" y="948942"/>
            <a:ext cx="8253099" cy="3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2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66580" y="4015551"/>
            <a:ext cx="808927" cy="3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539402" y="3075219"/>
            <a:ext cx="1184400" cy="927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Прямая со стрелкой 20"/>
          <p:cNvCxnSpPr/>
          <p:nvPr/>
        </p:nvCxnSpPr>
        <p:spPr>
          <a:xfrm flipH="1">
            <a:off x="6575509" y="801760"/>
            <a:ext cx="2094700" cy="3219332"/>
          </a:xfrm>
          <a:prstGeom prst="straightConnector1">
            <a:avLst/>
          </a:prstGeom>
          <a:ln w="47625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Рисунок 3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538801" y="4019657"/>
            <a:ext cx="739727" cy="36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872144" y="801760"/>
            <a:ext cx="1190716" cy="108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465822" y="2920595"/>
            <a:ext cx="1156680" cy="9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/>
          <p:cNvSpPr txBox="1"/>
          <p:nvPr/>
        </p:nvSpPr>
        <p:spPr>
          <a:xfrm>
            <a:off x="4616855" y="3252461"/>
            <a:ext cx="817730" cy="56273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. .</a:t>
            </a:r>
          </a:p>
        </p:txBody>
      </p:sp>
      <p:sp>
        <p:nvSpPr>
          <p:cNvPr id="46" name="Прямая соединительная линия 45"/>
          <p:cNvSpPr/>
          <p:nvPr/>
        </p:nvSpPr>
        <p:spPr>
          <a:xfrm flipH="1">
            <a:off x="2339602" y="1790963"/>
            <a:ext cx="1762585" cy="1129632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8" name="Прямая соединительная линия 47"/>
          <p:cNvSpPr/>
          <p:nvPr/>
        </p:nvSpPr>
        <p:spPr>
          <a:xfrm flipH="1">
            <a:off x="3967642" y="1790964"/>
            <a:ext cx="367875" cy="1284256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9" name="Прямая соединительная линия 48"/>
          <p:cNvSpPr/>
          <p:nvPr/>
        </p:nvSpPr>
        <p:spPr>
          <a:xfrm>
            <a:off x="4635062" y="1790964"/>
            <a:ext cx="1589164" cy="1284256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50" name="Рисунок 49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3597562" y="3133899"/>
            <a:ext cx="704520" cy="60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Рисунок 52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3485562" y="4004708"/>
            <a:ext cx="773164" cy="38616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Скругленный прямоугольник 15"/>
          <p:cNvSpPr/>
          <p:nvPr/>
        </p:nvSpPr>
        <p:spPr>
          <a:xfrm>
            <a:off x="2935000" y="385666"/>
            <a:ext cx="6139551" cy="426506"/>
          </a:xfrm>
          <a:prstGeom prst="roundRect">
            <a:avLst/>
          </a:prstGeom>
          <a:solidFill>
            <a:srgbClr val="FFF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+mj-lt"/>
              <a:cs typeface="Avenir Book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8808087" y="-5661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venir Book" charset="0"/>
                <a:cs typeface="Avenir Book" charset="0"/>
              </a:rPr>
              <a:t>#4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8760968" y="-13102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ru-RU" sz="12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318"/>
            <a:ext cx="9144000" cy="3635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Shifting Training to Edge Devices</a:t>
            </a:r>
            <a:endParaRPr lang="en-US" sz="2000" b="1" dirty="0">
              <a:solidFill>
                <a:schemeClr val="bg1"/>
              </a:solidFill>
              <a:cs typeface="Avenir Book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8670209" y="-48286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#6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Рисунок 1" descr="\documentclass{article}&#10;\usepackage{amsmath}&#10;\pagestyle{empty}&#10;\begin{document}&#10;&#10;$f_n$ is a local loss constructed from data $D_n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79" y="463132"/>
            <a:ext cx="5330554" cy="259062"/>
          </a:xfrm>
          <a:prstGeom prst="rect">
            <a:avLst/>
          </a:prstGeom>
        </p:spPr>
      </p:pic>
      <p:sp>
        <p:nvSpPr>
          <p:cNvPr id="26" name="Овал 25"/>
          <p:cNvSpPr/>
          <p:nvPr/>
        </p:nvSpPr>
        <p:spPr>
          <a:xfrm>
            <a:off x="8801541" y="28417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8959212" y="284507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87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47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Ch7: Unlocking </a:t>
            </a:r>
            <a:r>
              <a:rPr lang="en-US" sz="2400" dirty="0" err="1" smtClean="0">
                <a:solidFill>
                  <a:schemeClr val="bg1"/>
                </a:solidFill>
              </a:rPr>
              <a:t>FedNL</a:t>
            </a:r>
            <a:endParaRPr lang="en-US" sz="2400" i="1" dirty="0">
              <a:solidFill>
                <a:schemeClr val="bg1"/>
              </a:solidFill>
              <a:latin typeface="Avenir Black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lack"/>
              </a:rPr>
              <a:t>Single Node Experiments</a:t>
            </a:r>
            <a:r>
              <a:rPr lang="en-US" sz="2000" dirty="0">
                <a:solidFill>
                  <a:schemeClr val="bg1"/>
                </a:solidFill>
                <a:latin typeface="Avenir Black"/>
              </a:rPr>
              <a:t>: L2 Regularized Logistic Regression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104413" y="691566"/>
            <a:ext cx="403958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b="1" dirty="0" smtClean="0"/>
              <a:t>Single Node</a:t>
            </a:r>
            <a:endParaRPr lang="en-US" sz="20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0" y="695432"/>
            <a:ext cx="4937689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/>
              <a:t>Baseline Improvements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" y="1406653"/>
            <a:ext cx="4882355" cy="3113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9099" y="1349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42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225" y="1058146"/>
            <a:ext cx="3904098" cy="402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6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43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Ch7: Unlocking </a:t>
            </a:r>
            <a:r>
              <a:rPr lang="en-US" sz="2400" dirty="0" err="1" smtClean="0">
                <a:solidFill>
                  <a:schemeClr val="bg1"/>
                </a:solidFill>
              </a:rPr>
              <a:t>FedNL</a:t>
            </a:r>
            <a:endParaRPr lang="en-US" sz="2400" i="1" dirty="0" smtClean="0">
              <a:solidFill>
                <a:schemeClr val="bg1"/>
              </a:solidFill>
              <a:latin typeface="Avenir Black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Avenir Black"/>
              </a:rPr>
              <a:t>Multi Node Experiments</a:t>
            </a:r>
            <a:r>
              <a:rPr lang="en-US" sz="2000" dirty="0">
                <a:solidFill>
                  <a:schemeClr val="bg1"/>
                </a:solidFill>
                <a:latin typeface="Avenir Black"/>
              </a:rPr>
              <a:t>: L2 Regularized Logistic Regression</a:t>
            </a:r>
            <a:endParaRPr lang="en-US" sz="4800" dirty="0" smtClean="0">
              <a:solidFill>
                <a:schemeClr val="bg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686" y="764286"/>
            <a:ext cx="4920983" cy="434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9099" y="1349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43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72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723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bg1"/>
                </a:solidFill>
              </a:rPr>
              <a:t>Ch7: </a:t>
            </a:r>
            <a:r>
              <a:rPr lang="en-US" sz="2200" b="1" dirty="0">
                <a:solidFill>
                  <a:schemeClr val="bg1"/>
                </a:solidFill>
              </a:rPr>
              <a:t>Structure of x1000 Time Improvement for Single Node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FP64, 3.3Ghz, 12 cores, </a:t>
            </a:r>
            <a:r>
              <a:rPr lang="pt-BR" sz="2000" b="1" dirty="0">
                <a:solidFill>
                  <a:schemeClr val="bg1"/>
                </a:solidFill>
              </a:rPr>
              <a:t>Intel(R) CPU. Logistic Regression </a:t>
            </a:r>
            <a:r>
              <a:rPr lang="pt-BR" sz="2000" b="1" dirty="0" smtClean="0">
                <a:solidFill>
                  <a:schemeClr val="bg1"/>
                </a:solidFill>
              </a:rPr>
              <a:t>d=301</a:t>
            </a:r>
            <a:endParaRPr lang="en-US" sz="2000" b="1" baseline="30000" dirty="0">
              <a:solidFill>
                <a:schemeClr val="bg1"/>
              </a:solidFill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7150" y="794986"/>
            <a:ext cx="8952226" cy="241944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Baseline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: Single node Python/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NumPy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implementation from the original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paper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57150" y="1397742"/>
            <a:ext cx="8952226" cy="251015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Data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Processing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Optimization</a:t>
            </a:r>
            <a:endParaRPr lang="en-US" b="1" dirty="0">
              <a:solidFill>
                <a:srgbClr val="2A2AFF"/>
              </a:solidFill>
              <a:latin typeface="+mj-lt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57150" y="2631135"/>
            <a:ext cx="8952225" cy="251015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Use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Sparsity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from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FedNL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Compressors</a:t>
            </a:r>
            <a:endParaRPr lang="en-US" b="1" dirty="0">
              <a:solidFill>
                <a:srgbClr val="2A2AFF"/>
              </a:solidFill>
              <a:latin typeface="+mj-lt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7150" y="2027182"/>
            <a:ext cx="8952225" cy="251015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Utilizing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AVX512 CPU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Extension in x86-64</a:t>
            </a:r>
            <a:endParaRPr lang="en-US" b="1" dirty="0">
              <a:solidFill>
                <a:srgbClr val="2A2AFF"/>
              </a:solidFill>
              <a:latin typeface="+mj-lt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7150" y="1709364"/>
            <a:ext cx="8952226" cy="257380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Eliminating Integer Division</a:t>
            </a:r>
            <a:endParaRPr lang="en-US" b="1" dirty="0">
              <a:solidFill>
                <a:srgbClr val="2A2AFF"/>
              </a:solidFill>
              <a:latin typeface="+mj-lt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57150" y="2330542"/>
            <a:ext cx="8952226" cy="251015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Compiler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and Linker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Optimization</a:t>
            </a:r>
            <a:endParaRPr lang="en-US" b="1" dirty="0">
              <a:solidFill>
                <a:srgbClr val="2A2AFF"/>
              </a:solidFill>
              <a:latin typeface="+mj-lt"/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57150" y="3574656"/>
            <a:ext cx="8928097" cy="245035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Linear System Solve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Improvement</a:t>
            </a:r>
            <a:endParaRPr lang="en-US" b="1" dirty="0">
              <a:solidFill>
                <a:srgbClr val="2A2AFF"/>
              </a:solidFill>
              <a:latin typeface="+mj-lt"/>
            </a:endParaRPr>
          </a:p>
        </p:txBody>
      </p:sp>
      <p:sp>
        <p:nvSpPr>
          <p:cNvPr id="31" name="Скругленный прямоугольник 30"/>
          <p:cNvSpPr/>
          <p:nvPr/>
        </p:nvSpPr>
        <p:spPr>
          <a:xfrm>
            <a:off x="57150" y="2952065"/>
            <a:ext cx="8952225" cy="251015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Reuse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Computation from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Oracles</a:t>
            </a:r>
            <a:endParaRPr lang="en-US" b="1" dirty="0">
              <a:solidFill>
                <a:srgbClr val="2A2AFF"/>
              </a:solidFill>
              <a:latin typeface="+mj-lt"/>
            </a:endParaRP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57150" y="3265449"/>
            <a:ext cx="8928097" cy="251015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Basic Linear Algebra Improvements</a:t>
            </a:r>
            <a:endParaRPr lang="en-US" b="1" dirty="0" smtClean="0">
              <a:solidFill>
                <a:srgbClr val="2A2AFF"/>
              </a:solidFill>
              <a:latin typeface="+mj-lt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              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Скругленный прямоугольник 32"/>
          <p:cNvSpPr/>
          <p:nvPr/>
        </p:nvSpPr>
        <p:spPr>
          <a:xfrm>
            <a:off x="57151" y="3877467"/>
            <a:ext cx="8928096" cy="264671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Custom oracles without using Cache-Oblivious matrix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multiplication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Скругленный прямоугольник 33"/>
          <p:cNvSpPr/>
          <p:nvPr/>
        </p:nvSpPr>
        <p:spPr>
          <a:xfrm>
            <a:off x="57150" y="1094185"/>
            <a:ext cx="8952226" cy="251015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Rewrite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in pure C++20/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CMake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with support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macOS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Linux,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Windows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57150" y="4192057"/>
            <a:ext cx="8928096" cy="251015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Better Compressors Implementation</a:t>
            </a:r>
            <a:r>
              <a:rPr lang="en-US" dirty="0" smtClean="0">
                <a:latin typeface="+mj-lt"/>
              </a:rPr>
              <a:t>:</a:t>
            </a:r>
            <a:endParaRPr lang="en-US" b="1" dirty="0">
              <a:solidFill>
                <a:srgbClr val="2A2AFF"/>
              </a:solidFill>
              <a:latin typeface="+mj-lt"/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57152" y="4495602"/>
            <a:ext cx="8928094" cy="251015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Thread pool of workers equal to number of physical cores, atomics for sync</a:t>
            </a:r>
            <a:endParaRPr lang="en-US" b="1" dirty="0">
              <a:solidFill>
                <a:srgbClr val="2A2AFF"/>
              </a:solidFill>
              <a:latin typeface="+mj-lt"/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57152" y="4820938"/>
            <a:ext cx="8928094" cy="251015"/>
          </a:xfrm>
          <a:prstGeom prst="roundRect">
            <a:avLst/>
          </a:prstGeom>
          <a:solidFill>
            <a:srgbClr val="FD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tx1"/>
                </a:solidFill>
                <a:latin typeface="+mj-lt"/>
              </a:rPr>
              <a:t>Mem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Optimization. Custom client-specific memory pool instead of global</a:t>
            </a:r>
            <a:endParaRPr lang="en-US" b="1" dirty="0">
              <a:solidFill>
                <a:srgbClr val="2A2AFF"/>
              </a:solidFill>
              <a:latin typeface="+mj-lt"/>
            </a:endParaRPr>
          </a:p>
        </p:txBody>
      </p:sp>
      <p:sp>
        <p:nvSpPr>
          <p:cNvPr id="38" name="Скругленный прямоугольник 37"/>
          <p:cNvSpPr/>
          <p:nvPr/>
        </p:nvSpPr>
        <p:spPr>
          <a:xfrm>
            <a:off x="8233410" y="796147"/>
            <a:ext cx="859196" cy="240618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Скругленный прямоугольник 45"/>
          <p:cNvSpPr/>
          <p:nvPr/>
        </p:nvSpPr>
        <p:spPr>
          <a:xfrm>
            <a:off x="8240727" y="1398738"/>
            <a:ext cx="852475" cy="251015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x1.077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8242384" y="2632131"/>
            <a:ext cx="844130" cy="251015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x1.44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Скругленный прямоугольник 47"/>
          <p:cNvSpPr/>
          <p:nvPr/>
        </p:nvSpPr>
        <p:spPr>
          <a:xfrm>
            <a:off x="8234670" y="2028178"/>
            <a:ext cx="859195" cy="251015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x1.379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Скругленный прямоугольник 48"/>
          <p:cNvSpPr/>
          <p:nvPr/>
        </p:nvSpPr>
        <p:spPr>
          <a:xfrm>
            <a:off x="8240727" y="1710360"/>
            <a:ext cx="852475" cy="257380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x1.225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Скругленный прямоугольник 49"/>
          <p:cNvSpPr/>
          <p:nvPr/>
        </p:nvSpPr>
        <p:spPr>
          <a:xfrm>
            <a:off x="8248247" y="2331538"/>
            <a:ext cx="844130" cy="251015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x1.128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8238428" y="3575652"/>
            <a:ext cx="840270" cy="245035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x1.31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Скругленный прямоугольник 51"/>
          <p:cNvSpPr/>
          <p:nvPr/>
        </p:nvSpPr>
        <p:spPr>
          <a:xfrm>
            <a:off x="8240611" y="2953061"/>
            <a:ext cx="853057" cy="251015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x1.50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8238428" y="3266445"/>
            <a:ext cx="840270" cy="251015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 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x1.338</a:t>
            </a:r>
            <a:endParaRPr lang="en-US" b="1" dirty="0">
              <a:solidFill>
                <a:schemeClr val="bg1"/>
              </a:solidFill>
              <a:latin typeface="+mj-lt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              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8238429" y="3878463"/>
            <a:ext cx="840270" cy="264671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x3.072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Скругленный прямоугольник 54"/>
          <p:cNvSpPr/>
          <p:nvPr/>
        </p:nvSpPr>
        <p:spPr>
          <a:xfrm>
            <a:off x="8240726" y="1095181"/>
            <a:ext cx="852476" cy="251015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x20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Скругленный прямоугольник 55"/>
          <p:cNvSpPr/>
          <p:nvPr/>
        </p:nvSpPr>
        <p:spPr>
          <a:xfrm>
            <a:off x="8238428" y="4193053"/>
            <a:ext cx="840270" cy="251015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x1.14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Скругленный прямоугольник 56"/>
          <p:cNvSpPr/>
          <p:nvPr/>
        </p:nvSpPr>
        <p:spPr>
          <a:xfrm>
            <a:off x="8238428" y="4496598"/>
            <a:ext cx="840270" cy="251015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x1.412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8238428" y="4821934"/>
            <a:ext cx="840270" cy="251015"/>
          </a:xfrm>
          <a:prstGeom prst="roundRect">
            <a:avLst/>
          </a:prstGeom>
          <a:solidFill>
            <a:schemeClr val="tx1"/>
          </a:solidFill>
          <a:ln>
            <a:solidFill>
              <a:srgbClr val="FDD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x1.278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9099" y="134934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44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422545" y="2248798"/>
            <a:ext cx="3779694" cy="82793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Total number </a:t>
            </a:r>
            <a:r>
              <a:rPr lang="en-US" dirty="0">
                <a:solidFill>
                  <a:schemeClr val="tx1"/>
                </a:solidFill>
              </a:rPr>
              <a:t>of improvements </a:t>
            </a:r>
            <a:r>
              <a:rPr lang="en-US" dirty="0" smtClean="0">
                <a:solidFill>
                  <a:schemeClr val="tx1"/>
                </a:solidFill>
              </a:rPr>
              <a:t>at a finer granularity: </a:t>
            </a:r>
            <a:r>
              <a:rPr lang="en-US" b="1" dirty="0" smtClean="0">
                <a:solidFill>
                  <a:schemeClr val="tx1"/>
                </a:solidFill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17139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/>
          <p:cNvCxnSpPr/>
          <p:nvPr/>
        </p:nvCxnSpPr>
        <p:spPr>
          <a:xfrm>
            <a:off x="1506887" y="1468798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9043416" y="1481333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5576671" y="147927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3340608" y="147165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960438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Federated </a:t>
            </a:r>
            <a:r>
              <a:rPr lang="en-US" sz="2400" dirty="0">
                <a:solidFill>
                  <a:schemeClr val="bg1"/>
                </a:solidFill>
              </a:rPr>
              <a:t>Learning Challenges Addressed in </a:t>
            </a:r>
            <a:r>
              <a:rPr lang="en-US" sz="2400" dirty="0" smtClean="0">
                <a:solidFill>
                  <a:schemeClr val="bg1"/>
                </a:solidFill>
              </a:rPr>
              <a:t>the Thesis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17" name="Объект 1"/>
          <p:cNvSpPr txBox="1">
            <a:spLocks/>
          </p:cNvSpPr>
          <p:nvPr/>
        </p:nvSpPr>
        <p:spPr>
          <a:xfrm>
            <a:off x="102768" y="947808"/>
            <a:ext cx="1402712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 smtClean="0">
                <a:latin typeface="+mj-lt"/>
              </a:rPr>
              <a:t>1. Data Heterogeneity</a:t>
            </a:r>
            <a:endParaRPr lang="en-US" sz="1500" dirty="0">
              <a:latin typeface="+mj-lt"/>
            </a:endParaRPr>
          </a:p>
        </p:txBody>
      </p:sp>
      <p:sp>
        <p:nvSpPr>
          <p:cNvPr id="18" name="Объект 1"/>
          <p:cNvSpPr txBox="1">
            <a:spLocks/>
          </p:cNvSpPr>
          <p:nvPr/>
        </p:nvSpPr>
        <p:spPr>
          <a:xfrm>
            <a:off x="1691640" y="947806"/>
            <a:ext cx="1648968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2. </a:t>
            </a:r>
            <a:r>
              <a:rPr lang="en-US" sz="1500" dirty="0" smtClean="0">
                <a:latin typeface="+mj-lt"/>
              </a:rPr>
              <a:t>Device Heterogeneity</a:t>
            </a:r>
            <a:endParaRPr lang="en-US" sz="1500" dirty="0">
              <a:latin typeface="+mj-lt"/>
            </a:endParaRPr>
          </a:p>
        </p:txBody>
      </p:sp>
      <p:sp>
        <p:nvSpPr>
          <p:cNvPr id="24" name="Объект 1"/>
          <p:cNvSpPr txBox="1">
            <a:spLocks/>
          </p:cNvSpPr>
          <p:nvPr/>
        </p:nvSpPr>
        <p:spPr>
          <a:xfrm>
            <a:off x="7280910" y="947807"/>
            <a:ext cx="1762506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5. Software</a:t>
            </a:r>
            <a:endParaRPr lang="en-US" sz="1500" dirty="0">
              <a:latin typeface="+mj-lt"/>
            </a:endParaRPr>
          </a:p>
        </p:txBody>
      </p:sp>
      <p:sp>
        <p:nvSpPr>
          <p:cNvPr id="26" name="Объект 1"/>
          <p:cNvSpPr txBox="1">
            <a:spLocks/>
          </p:cNvSpPr>
          <p:nvPr/>
        </p:nvSpPr>
        <p:spPr>
          <a:xfrm>
            <a:off x="5761432" y="947807"/>
            <a:ext cx="1402712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4. Privacy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3676475" y="947808"/>
            <a:ext cx="1900196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3. Communication </a:t>
            </a:r>
            <a:endParaRPr lang="en-US" sz="1500" dirty="0" smtClean="0">
              <a:latin typeface="+mj-lt"/>
            </a:endParaRPr>
          </a:p>
          <a:p>
            <a:pPr algn="ctr"/>
            <a:r>
              <a:rPr lang="en-US" sz="1500" dirty="0" smtClean="0">
                <a:latin typeface="+mj-lt"/>
              </a:rPr>
              <a:t>Bottleneck</a:t>
            </a:r>
            <a:endParaRPr lang="en-US" sz="1500" dirty="0">
              <a:latin typeface="+mj-lt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89745" y="1777714"/>
            <a:ext cx="1853671" cy="373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Ch2: </a:t>
            </a:r>
            <a:r>
              <a:rPr lang="en-US" sz="1400" b="1" dirty="0" err="1">
                <a:solidFill>
                  <a:schemeClr val="tx1"/>
                </a:solidFill>
              </a:rPr>
              <a:t>FL_PyTorch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2021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77255" y="3069971"/>
            <a:ext cx="1780886" cy="410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Ch5: </a:t>
            </a:r>
            <a:r>
              <a:rPr lang="en-US" sz="1400" b="1" dirty="0" smtClean="0">
                <a:solidFill>
                  <a:schemeClr val="tx1"/>
                </a:solidFill>
              </a:rPr>
              <a:t>PAGE </a:t>
            </a:r>
            <a:r>
              <a:rPr lang="en-US" sz="1400" b="1" dirty="0">
                <a:solidFill>
                  <a:schemeClr val="tx1"/>
                </a:solidFill>
              </a:rPr>
              <a:t>Extensions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Tyurin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7202445" y="4474813"/>
            <a:ext cx="1853672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 smtClean="0">
                <a:solidFill>
                  <a:schemeClr val="tx1"/>
                </a:solidFill>
              </a:rPr>
              <a:t>BurTorch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2025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197363" y="3979142"/>
            <a:ext cx="1853673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543935" y="4478212"/>
            <a:ext cx="1821021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>
                <a:solidFill>
                  <a:schemeClr val="tx1"/>
                </a:solidFill>
              </a:rPr>
              <a:t>BurTorch</a:t>
            </a:r>
            <a:endParaRPr lang="ru-RU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&amp;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2025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7165396" y="147673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13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131920" y="375833"/>
            <a:ext cx="2703877" cy="44196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Theoretical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1">
            <a:extLst>
              <a:ext uri="{FF2B5EF4-FFF2-40B4-BE49-F238E27FC236}">
                <a16:creationId xmlns="" xmlns:a16="http://schemas.microsoft.com/office/drawing/2014/main" id="{6315EA85-0F1F-AB48-6EEC-059FC6144370}"/>
              </a:ext>
            </a:extLst>
          </p:cNvPr>
          <p:cNvSpPr/>
          <p:nvPr/>
        </p:nvSpPr>
        <p:spPr>
          <a:xfrm>
            <a:off x="6690168" y="399289"/>
            <a:ext cx="2346158" cy="4419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Practical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" y="1510922"/>
            <a:ext cx="9143998" cy="206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Ch1:</a:t>
            </a:r>
            <a:r>
              <a:rPr lang="en-US" sz="1600" dirty="0" smtClean="0">
                <a:solidFill>
                  <a:schemeClr val="tx1"/>
                </a:solidFill>
              </a:rPr>
              <a:t> Introduction</a:t>
            </a:r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" y="4897231"/>
            <a:ext cx="9143998" cy="231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Ch9</a:t>
            </a:r>
            <a:r>
              <a:rPr lang="en-US" sz="1600" dirty="0">
                <a:solidFill>
                  <a:schemeClr val="tx1"/>
                </a:solidFill>
              </a:rPr>
              <a:t>: Concluding Remarks: Summary and Future Research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5601019" y="3423566"/>
            <a:ext cx="1564377" cy="601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-30480" y="3429663"/>
            <a:ext cx="1537367" cy="601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13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2992055" y="387677"/>
            <a:ext cx="3536065" cy="44196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Theory-Inspired Practical </a:t>
            </a:r>
            <a:r>
              <a:rPr lang="en-US" sz="2000" b="1" dirty="0" smtClean="0">
                <a:solidFill>
                  <a:schemeClr val="tx1"/>
                </a:solidFill>
              </a:rPr>
              <a:t>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37" name="Объект 1"/>
          <p:cNvSpPr txBox="1">
            <a:spLocks/>
          </p:cNvSpPr>
          <p:nvPr/>
        </p:nvSpPr>
        <p:spPr>
          <a:xfrm>
            <a:off x="-28933" y="360012"/>
            <a:ext cx="9172933" cy="4786358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  <a:effectLst>
            <a:glow>
              <a:srgbClr val="FDDBC7">
                <a:alpha val="48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1832" y="2132681"/>
            <a:ext cx="1368616" cy="396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759448" y="2131533"/>
            <a:ext cx="1727451" cy="3732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96468" y="2575564"/>
            <a:ext cx="5472504" cy="41061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Ch4: DCGD/PERMK/AES 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597372" y="3979797"/>
            <a:ext cx="3910411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</a:t>
            </a:r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and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2024</a:t>
            </a:r>
            <a:endParaRPr lang="ru-RU" sz="1000" dirty="0">
              <a:solidFill>
                <a:schemeClr val="tx1"/>
              </a:solidFill>
            </a:endParaRPr>
          </a:p>
        </p:txBody>
      </p:sp>
      <p:pic>
        <p:nvPicPr>
          <p:cNvPr id="38" name="Picture 2" descr="C:\projects\notes\burlachenkok.github.io\materials\crash-bandicoot-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48" y="3064253"/>
            <a:ext cx="2610416" cy="13571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9099" y="-27626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45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8" name="Picture 8" descr="Bridg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33" y="1813738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Овал 38"/>
          <p:cNvSpPr/>
          <p:nvPr/>
        </p:nvSpPr>
        <p:spPr>
          <a:xfrm>
            <a:off x="8815399" y="31309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8973070" y="31342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34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7202445" y="4474813"/>
            <a:ext cx="1853672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 smtClean="0">
                <a:solidFill>
                  <a:schemeClr val="tx1"/>
                </a:solidFill>
              </a:rPr>
              <a:t>BurTorch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2025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197363" y="3979142"/>
            <a:ext cx="1853673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b="1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&amp;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1832" y="2132681"/>
            <a:ext cx="1368616" cy="396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759448" y="2131533"/>
            <a:ext cx="1727451" cy="3732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Ch3: EF21-W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</a:rPr>
              <a:t>Richtárik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2024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96468" y="2575564"/>
            <a:ext cx="5472504" cy="41061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Ch4: DCGD/PERMK/AES 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597372" y="3979797"/>
            <a:ext cx="3910411" cy="418447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Ch7: </a:t>
            </a:r>
            <a:r>
              <a:rPr lang="en-US" sz="1400" b="1" dirty="0">
                <a:solidFill>
                  <a:schemeClr val="tx1"/>
                </a:solidFill>
              </a:rPr>
              <a:t>Unlocking </a:t>
            </a:r>
            <a:r>
              <a:rPr lang="en-US" sz="1400" b="1" dirty="0" err="1">
                <a:solidFill>
                  <a:schemeClr val="tx1"/>
                </a:solidFill>
              </a:rPr>
              <a:t>FedNL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b="1" dirty="0">
                <a:solidFill>
                  <a:schemeClr val="tx1"/>
                </a:solidFill>
              </a:rPr>
              <a:t> </a:t>
            </a:r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and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2024</a:t>
            </a:r>
            <a:endParaRPr lang="ru-RU" sz="1000" dirty="0">
              <a:solidFill>
                <a:schemeClr val="tx1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506887" y="1468798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9043416" y="1481333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5576671" y="147927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3340608" y="147165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-46038"/>
            <a:ext cx="9144000" cy="960438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Federated </a:t>
            </a:r>
            <a:r>
              <a:rPr lang="en-US" sz="2400" dirty="0">
                <a:solidFill>
                  <a:schemeClr val="bg1"/>
                </a:solidFill>
              </a:rPr>
              <a:t>Learning Challenges Addressed in </a:t>
            </a:r>
            <a:r>
              <a:rPr lang="en-US" sz="2400" dirty="0" smtClean="0">
                <a:solidFill>
                  <a:schemeClr val="bg1"/>
                </a:solidFill>
              </a:rPr>
              <a:t>the Thesis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endParaRPr lang="en-US" sz="12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17" name="Объект 1"/>
          <p:cNvSpPr txBox="1">
            <a:spLocks/>
          </p:cNvSpPr>
          <p:nvPr/>
        </p:nvSpPr>
        <p:spPr>
          <a:xfrm>
            <a:off x="102768" y="947808"/>
            <a:ext cx="1402712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 smtClean="0">
                <a:latin typeface="+mj-lt"/>
              </a:rPr>
              <a:t>1. Data Heterogeneity</a:t>
            </a:r>
            <a:endParaRPr lang="en-US" sz="1500" dirty="0">
              <a:latin typeface="+mj-lt"/>
            </a:endParaRPr>
          </a:p>
        </p:txBody>
      </p:sp>
      <p:sp>
        <p:nvSpPr>
          <p:cNvPr id="18" name="Объект 1"/>
          <p:cNvSpPr txBox="1">
            <a:spLocks/>
          </p:cNvSpPr>
          <p:nvPr/>
        </p:nvSpPr>
        <p:spPr>
          <a:xfrm>
            <a:off x="1691640" y="947806"/>
            <a:ext cx="1648968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2. </a:t>
            </a:r>
            <a:r>
              <a:rPr lang="en-US" sz="1500" dirty="0" smtClean="0">
                <a:latin typeface="+mj-lt"/>
              </a:rPr>
              <a:t>Device Heterogeneity</a:t>
            </a:r>
            <a:endParaRPr lang="en-US" sz="1500" dirty="0">
              <a:latin typeface="+mj-lt"/>
            </a:endParaRPr>
          </a:p>
        </p:txBody>
      </p:sp>
      <p:sp>
        <p:nvSpPr>
          <p:cNvPr id="24" name="Объект 1"/>
          <p:cNvSpPr txBox="1">
            <a:spLocks/>
          </p:cNvSpPr>
          <p:nvPr/>
        </p:nvSpPr>
        <p:spPr>
          <a:xfrm>
            <a:off x="7280910" y="947807"/>
            <a:ext cx="1762506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5. Software</a:t>
            </a:r>
            <a:endParaRPr lang="en-US" sz="1500" dirty="0">
              <a:latin typeface="+mj-lt"/>
            </a:endParaRPr>
          </a:p>
        </p:txBody>
      </p:sp>
      <p:sp>
        <p:nvSpPr>
          <p:cNvPr id="26" name="Объект 1"/>
          <p:cNvSpPr txBox="1">
            <a:spLocks/>
          </p:cNvSpPr>
          <p:nvPr/>
        </p:nvSpPr>
        <p:spPr>
          <a:xfrm>
            <a:off x="5761432" y="947807"/>
            <a:ext cx="1402712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4. Privacy</a:t>
            </a:r>
          </a:p>
        </p:txBody>
      </p:sp>
      <p:sp>
        <p:nvSpPr>
          <p:cNvPr id="30" name="Объект 1"/>
          <p:cNvSpPr txBox="1">
            <a:spLocks/>
          </p:cNvSpPr>
          <p:nvPr/>
        </p:nvSpPr>
        <p:spPr>
          <a:xfrm>
            <a:off x="3676475" y="947808"/>
            <a:ext cx="1900196" cy="53164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76200">
              <a:srgbClr val="FDDBC7">
                <a:alpha val="40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>
                <a:latin typeface="+mj-lt"/>
              </a:rPr>
              <a:t>3. Communication </a:t>
            </a:r>
            <a:endParaRPr lang="en-US" sz="1500" dirty="0" smtClean="0">
              <a:latin typeface="+mj-lt"/>
            </a:endParaRPr>
          </a:p>
          <a:p>
            <a:pPr algn="ctr"/>
            <a:r>
              <a:rPr lang="en-US" sz="1500" dirty="0" smtClean="0">
                <a:latin typeface="+mj-lt"/>
              </a:rPr>
              <a:t>Bottleneck</a:t>
            </a:r>
            <a:endParaRPr lang="en-US" sz="1500" dirty="0">
              <a:latin typeface="+mj-lt"/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7165396" y="1476736"/>
            <a:ext cx="24348" cy="368264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13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131920" y="375833"/>
            <a:ext cx="2703877" cy="44196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Theoretical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9" name="Прямоугольник 1">
            <a:extLst>
              <a:ext uri="{FF2B5EF4-FFF2-40B4-BE49-F238E27FC236}">
                <a16:creationId xmlns="" xmlns:a16="http://schemas.microsoft.com/office/drawing/2014/main" id="{6315EA85-0F1F-AB48-6EEC-059FC6144370}"/>
              </a:ext>
            </a:extLst>
          </p:cNvPr>
          <p:cNvSpPr/>
          <p:nvPr/>
        </p:nvSpPr>
        <p:spPr>
          <a:xfrm>
            <a:off x="6690168" y="399289"/>
            <a:ext cx="2346158" cy="4419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Practical 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" y="1510922"/>
            <a:ext cx="9143998" cy="206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Ch1:</a:t>
            </a:r>
            <a:r>
              <a:rPr lang="en-US" sz="1600" dirty="0" smtClean="0">
                <a:solidFill>
                  <a:schemeClr val="tx1"/>
                </a:solidFill>
              </a:rPr>
              <a:t> Introduction</a:t>
            </a:r>
            <a:endParaRPr lang="ru-RU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3" y="4897231"/>
            <a:ext cx="9143998" cy="2317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Ch9</a:t>
            </a:r>
            <a:r>
              <a:rPr lang="en-US" sz="1600" dirty="0">
                <a:solidFill>
                  <a:schemeClr val="tx1"/>
                </a:solidFill>
              </a:rPr>
              <a:t>: Concluding Remarks: Summary and Future Research</a:t>
            </a:r>
          </a:p>
        </p:txBody>
      </p:sp>
      <p:sp>
        <p:nvSpPr>
          <p:cNvPr id="35" name="Прямоугольник 13">
            <a:extLst>
              <a:ext uri="{FF2B5EF4-FFF2-40B4-BE49-F238E27FC236}">
                <a16:creationId xmlns="" xmlns:a16="http://schemas.microsoft.com/office/drawing/2014/main" id="{EE1B7BB1-D932-0850-7EC7-55C3A8A11AF6}"/>
              </a:ext>
            </a:extLst>
          </p:cNvPr>
          <p:cNvSpPr/>
          <p:nvPr/>
        </p:nvSpPr>
        <p:spPr>
          <a:xfrm>
            <a:off x="2992055" y="387677"/>
            <a:ext cx="3536065" cy="441960"/>
          </a:xfrm>
          <a:prstGeom prst="rect">
            <a:avLst/>
          </a:prstGeom>
          <a:pattFill prst="lgGrid">
            <a:fgClr>
              <a:schemeClr val="accent3">
                <a:lumMod val="60000"/>
                <a:lumOff val="40000"/>
              </a:schemeClr>
            </a:fgClr>
            <a:bgClr>
              <a:schemeClr val="bg1"/>
            </a:bgClr>
          </a:pattFill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Theory-Inspired Practical </a:t>
            </a:r>
            <a:r>
              <a:rPr lang="en-US" sz="2000" b="1" dirty="0" smtClean="0">
                <a:solidFill>
                  <a:schemeClr val="tx1"/>
                </a:solidFill>
              </a:rPr>
              <a:t>Work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37" name="Объект 1"/>
          <p:cNvSpPr txBox="1">
            <a:spLocks/>
          </p:cNvSpPr>
          <p:nvPr/>
        </p:nvSpPr>
        <p:spPr>
          <a:xfrm>
            <a:off x="0" y="914400"/>
            <a:ext cx="9144000" cy="423197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solidFill>
              <a:schemeClr val="tx1"/>
            </a:solidFill>
          </a:ln>
          <a:effectLst>
            <a:glow>
              <a:srgbClr val="FDDBC7">
                <a:alpha val="48000"/>
              </a:srgbClr>
            </a:glow>
          </a:effectLst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latin typeface="+mj-lt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543935" y="4478212"/>
            <a:ext cx="1821021" cy="3777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Ch8: </a:t>
            </a:r>
            <a:r>
              <a:rPr lang="en-US" sz="1400" b="1" dirty="0" err="1">
                <a:solidFill>
                  <a:schemeClr val="tx1"/>
                </a:solidFill>
              </a:rPr>
              <a:t>BurTorch</a:t>
            </a:r>
            <a:endParaRPr lang="ru-RU" sz="1400" b="1" dirty="0">
              <a:solidFill>
                <a:schemeClr val="tx1"/>
              </a:solidFill>
            </a:endParaRPr>
          </a:p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Burlachenko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&amp;</a:t>
            </a:r>
            <a:r>
              <a:rPr lang="en-US" sz="1000" dirty="0" smtClean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Richtárik</a:t>
            </a:r>
            <a:r>
              <a:rPr lang="en-US" sz="1000" dirty="0">
                <a:solidFill>
                  <a:schemeClr val="tx1"/>
                </a:solidFill>
              </a:rPr>
              <a:t>, </a:t>
            </a:r>
            <a:r>
              <a:rPr lang="en-US" sz="1000" dirty="0" smtClean="0">
                <a:solidFill>
                  <a:schemeClr val="tx1"/>
                </a:solidFill>
              </a:rPr>
              <a:t>2025</a:t>
            </a:r>
            <a:endParaRPr lang="ru-RU" sz="1000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5601019" y="3423566"/>
            <a:ext cx="1564377" cy="601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-30480" y="3429663"/>
            <a:ext cx="1537367" cy="601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Ch6: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Compressed L2GD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Bergou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189745" y="1777714"/>
            <a:ext cx="1853671" cy="3732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Ch2: </a:t>
            </a:r>
            <a:r>
              <a:rPr lang="en-US" sz="1400" b="1" dirty="0" err="1">
                <a:solidFill>
                  <a:schemeClr val="tx1"/>
                </a:solidFill>
              </a:rPr>
              <a:t>FL_PyTorch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Burlachenko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2021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577255" y="3069971"/>
            <a:ext cx="1780886" cy="410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Ch5: </a:t>
            </a:r>
            <a:r>
              <a:rPr lang="en-US" sz="1400" b="1" dirty="0" smtClean="0">
                <a:solidFill>
                  <a:schemeClr val="tx1"/>
                </a:solidFill>
              </a:rPr>
              <a:t>PAGE </a:t>
            </a:r>
            <a:r>
              <a:rPr lang="en-US" sz="1400" b="1" dirty="0">
                <a:solidFill>
                  <a:schemeClr val="tx1"/>
                </a:solidFill>
              </a:rPr>
              <a:t>Extensions</a:t>
            </a:r>
          </a:p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Tyurin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et al., </a:t>
            </a:r>
            <a:r>
              <a:rPr lang="en-US" sz="1050" dirty="0" smtClean="0">
                <a:solidFill>
                  <a:schemeClr val="tx1"/>
                </a:solidFill>
              </a:rPr>
              <a:t>2023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19099" y="-27626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Овал 37"/>
          <p:cNvSpPr/>
          <p:nvPr/>
        </p:nvSpPr>
        <p:spPr>
          <a:xfrm>
            <a:off x="8815399" y="31309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8973070" y="313429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27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0105" y="543238"/>
            <a:ext cx="8185847" cy="9694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900" b="1" dirty="0" smtClean="0">
                <a:latin typeface="+mj-lt"/>
              </a:rPr>
              <a:t>Ch2</a:t>
            </a:r>
            <a:r>
              <a:rPr lang="en-US" sz="1900" b="1" dirty="0">
                <a:latin typeface="+mj-lt"/>
              </a:rPr>
              <a:t>: </a:t>
            </a:r>
            <a:r>
              <a:rPr lang="en-US" sz="1900" b="1" dirty="0" err="1">
                <a:latin typeface="+mj-lt"/>
              </a:rPr>
              <a:t>FL_Pytorch</a:t>
            </a:r>
            <a:r>
              <a:rPr lang="en-US" sz="1900" b="1" dirty="0">
                <a:latin typeface="+mj-lt"/>
              </a:rPr>
              <a:t> (</a:t>
            </a:r>
            <a:r>
              <a:rPr lang="en-US" sz="1900" b="1" dirty="0" smtClean="0">
                <a:latin typeface="+mj-lt"/>
              </a:rPr>
              <a:t>2021) </a:t>
            </a:r>
            <a:r>
              <a:rPr lang="en-US" sz="1900" dirty="0" smtClean="0">
                <a:latin typeface="+mj-lt"/>
              </a:rPr>
              <a:t>Existing software frameworks for FL prioritize deployment</a:t>
            </a:r>
            <a:r>
              <a:rPr lang="en-US" sz="1900" dirty="0">
                <a:latin typeface="+mj-lt"/>
              </a:rPr>
              <a:t>, </a:t>
            </a:r>
            <a:r>
              <a:rPr lang="en-US" sz="1900" dirty="0" smtClean="0">
                <a:latin typeface="+mj-lt"/>
              </a:rPr>
              <a:t>raise </a:t>
            </a:r>
            <a:r>
              <a:rPr lang="en-US" sz="1900" dirty="0">
                <a:latin typeface="+mj-lt"/>
              </a:rPr>
              <a:t>the entry barrier, and </a:t>
            </a:r>
            <a:r>
              <a:rPr lang="en-US" sz="1900" dirty="0" smtClean="0">
                <a:latin typeface="+mj-lt"/>
              </a:rPr>
              <a:t>demand </a:t>
            </a:r>
            <a:r>
              <a:rPr lang="en-US" sz="1900" dirty="0">
                <a:latin typeface="+mj-lt"/>
              </a:rPr>
              <a:t>expertise in distributed systems</a:t>
            </a:r>
            <a:r>
              <a:rPr lang="en-US" sz="1900" dirty="0" smtClean="0">
                <a:latin typeface="+mj-lt"/>
              </a:rPr>
              <a:t>. </a:t>
            </a:r>
            <a:r>
              <a:rPr lang="en-US" sz="1900" dirty="0" smtClean="0"/>
              <a:t>Research </a:t>
            </a:r>
            <a:r>
              <a:rPr lang="en-US" sz="1900" dirty="0"/>
              <a:t>requires tools with functionalities distinct from industrial runtimes</a:t>
            </a:r>
            <a:r>
              <a:rPr lang="en-US" sz="1900" dirty="0" smtClean="0"/>
              <a:t>.</a:t>
            </a:r>
            <a:endParaRPr lang="en-US" sz="1900" dirty="0" smtClean="0">
              <a:latin typeface="+mj-lt"/>
            </a:endParaRPr>
          </a:p>
        </p:txBody>
      </p:sp>
      <p:sp>
        <p:nvSpPr>
          <p:cNvPr id="20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905"/>
            <a:ext cx="9144000" cy="4928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Chapters Excluded from In-Depth Presentation</a:t>
            </a:r>
            <a:endParaRPr lang="en-US" sz="900" b="1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8495543" y="34722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46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2390" y="2957388"/>
            <a:ext cx="8255952" cy="9694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900" b="1" dirty="0"/>
              <a:t>Ch6: Compressed L2GD (2023)</a:t>
            </a:r>
            <a:r>
              <a:rPr lang="en-US" sz="1900" dirty="0"/>
              <a:t> </a:t>
            </a:r>
            <a:r>
              <a:rPr lang="en-US" sz="1900" dirty="0" smtClean="0"/>
              <a:t>New </a:t>
            </a:r>
            <a:r>
              <a:rPr lang="en-US" sz="1900" dirty="0"/>
              <a:t>Paradigm for </a:t>
            </a:r>
            <a:r>
              <a:rPr lang="en-US" sz="1900" dirty="0" smtClean="0"/>
              <a:t>FL </a:t>
            </a:r>
            <a:r>
              <a:rPr lang="en-US" sz="1900" dirty="0"/>
              <a:t>was proposed in </a:t>
            </a:r>
            <a:r>
              <a:rPr lang="en-US" sz="1900" i="1" dirty="0"/>
              <a:t>“Federated Learning of a Mixture of Global and Local Models”</a:t>
            </a:r>
            <a:r>
              <a:rPr lang="en-US" sz="1900" dirty="0"/>
              <a:t> (2021) by </a:t>
            </a:r>
            <a:r>
              <a:rPr lang="en-US" sz="1900" dirty="0" err="1"/>
              <a:t>F.Hanzely</a:t>
            </a:r>
            <a:r>
              <a:rPr lang="en-US" sz="1900" dirty="0"/>
              <a:t> and </a:t>
            </a:r>
            <a:r>
              <a:rPr lang="en-US" sz="1900" dirty="0" err="1"/>
              <a:t>P.Richtárik</a:t>
            </a:r>
            <a:r>
              <a:rPr lang="en-US" sz="1900" dirty="0"/>
              <a:t>. This work extends </a:t>
            </a:r>
            <a:r>
              <a:rPr lang="en-US" sz="1900" dirty="0" smtClean="0"/>
              <a:t>it with bidirectional </a:t>
            </a:r>
            <a:r>
              <a:rPr lang="en-US" sz="1900" dirty="0"/>
              <a:t>communication </a:t>
            </a:r>
            <a:r>
              <a:rPr lang="en-US" sz="1900" dirty="0" smtClean="0"/>
              <a:t>compressors.</a:t>
            </a: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7057" y="1729726"/>
                <a:ext cx="8188895" cy="969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1900" b="1" dirty="0" smtClean="0"/>
                  <a:t>Ch5: PAGE Extensions (2023) </a:t>
                </a:r>
                <a:r>
                  <a:rPr lang="en-US" sz="1900" dirty="0"/>
                  <a:t>PAGE is a theoretical optimal algorithm for finding a stationary point in </a:t>
                </a:r>
                <a:r>
                  <a:rPr lang="en-US" sz="1900" dirty="0" smtClean="0"/>
                  <a:t>sampled </a:t>
                </a:r>
                <a:r>
                  <a:rPr lang="en-US" sz="1900" dirty="0"/>
                  <a:t>gradient complexity in </a:t>
                </a:r>
                <a:r>
                  <a:rPr lang="en-US" sz="1900" dirty="0" smtClean="0"/>
                  <a:t>big -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/>
                        <a:ea typeface="Cambria Math"/>
                      </a:rPr>
                      <m:t>𝒪</m:t>
                    </m:r>
                  </m:oMath>
                </a14:m>
                <a:r>
                  <a:rPr lang="en-US" sz="1900" dirty="0" smtClean="0"/>
                  <a:t> notation</a:t>
                </a:r>
                <a:r>
                  <a:rPr lang="en-US" sz="1900" dirty="0"/>
                  <a:t>. </a:t>
                </a:r>
                <a:r>
                  <a:rPr lang="en-US" sz="1900" dirty="0" smtClean="0"/>
                  <a:t>This work enhances </a:t>
                </a:r>
                <a:r>
                  <a:rPr lang="en-US" sz="1900" dirty="0"/>
                  <a:t>the analysis of PAGE and </a:t>
                </a:r>
                <a:r>
                  <a:rPr lang="en-US" sz="1900" dirty="0" smtClean="0"/>
                  <a:t>extends it with </a:t>
                </a:r>
                <a:r>
                  <a:rPr lang="en-US" sz="1900" dirty="0"/>
                  <a:t>other </a:t>
                </a:r>
                <a:r>
                  <a:rPr lang="en-US" sz="1900" dirty="0" smtClean="0"/>
                  <a:t>sampling strategies</a:t>
                </a:r>
                <a:r>
                  <a:rPr lang="en-US" sz="1900" dirty="0"/>
                  <a:t>.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7" y="1729726"/>
                <a:ext cx="8188895" cy="969496"/>
              </a:xfrm>
              <a:prstGeom prst="rect">
                <a:avLst/>
              </a:prstGeom>
              <a:blipFill rotWithShape="1">
                <a:blip r:embed="rId3"/>
                <a:stretch>
                  <a:fillRect l="-670" t="-3145" r="-745" b="-10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77725" y="4144024"/>
            <a:ext cx="8185847" cy="9694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900" b="1" dirty="0"/>
              <a:t>Ch8: </a:t>
            </a:r>
            <a:r>
              <a:rPr lang="en-US" sz="1900" b="1" dirty="0" err="1"/>
              <a:t>BurTorch</a:t>
            </a:r>
            <a:r>
              <a:rPr lang="en-US" sz="1900" b="1" dirty="0"/>
              <a:t> (2025)</a:t>
            </a:r>
            <a:r>
              <a:rPr lang="en-US" sz="1900" dirty="0"/>
              <a:t> Latency-efficient </a:t>
            </a:r>
            <a:r>
              <a:rPr lang="en-US" sz="1900" dirty="0" err="1"/>
              <a:t>backpropagation</a:t>
            </a:r>
            <a:r>
              <a:rPr lang="en-US" sz="1900" dirty="0"/>
              <a:t> CPU </a:t>
            </a:r>
            <a:r>
              <a:rPr lang="en-US" sz="1900" dirty="0" smtClean="0"/>
              <a:t>implementation, </a:t>
            </a:r>
            <a:r>
              <a:rPr lang="en-US" sz="1900" dirty="0"/>
              <a:t>which outperforms: JAX, TF, TF Lite</a:t>
            </a:r>
            <a:r>
              <a:rPr lang="en-US" sz="1900" dirty="0" smtClean="0"/>
              <a:t>, </a:t>
            </a:r>
            <a:r>
              <a:rPr lang="en-US" sz="1900" dirty="0" err="1"/>
              <a:t>LibTorch</a:t>
            </a:r>
            <a:r>
              <a:rPr lang="en-US" sz="1900" dirty="0"/>
              <a:t> (C++), </a:t>
            </a:r>
            <a:r>
              <a:rPr lang="en-US" sz="1900" dirty="0" err="1"/>
              <a:t>PyTorch</a:t>
            </a:r>
            <a:r>
              <a:rPr lang="en-US" sz="1900" dirty="0"/>
              <a:t> </a:t>
            </a:r>
            <a:r>
              <a:rPr lang="en-US" sz="1900" dirty="0" err="1"/>
              <a:t>TorchScript</a:t>
            </a:r>
            <a:r>
              <a:rPr lang="en-US" sz="1900" dirty="0"/>
              <a:t>, </a:t>
            </a:r>
            <a:r>
              <a:rPr lang="en-US" sz="1900" dirty="0" err="1"/>
              <a:t>PyTorch</a:t>
            </a:r>
            <a:r>
              <a:rPr lang="en-US" sz="1900" dirty="0"/>
              <a:t> Python, Apple MLX, </a:t>
            </a:r>
            <a:r>
              <a:rPr lang="en-US" sz="1900" dirty="0" err="1"/>
              <a:t>Autograd</a:t>
            </a:r>
            <a:r>
              <a:rPr lang="en-US" sz="1900" dirty="0"/>
              <a:t>, </a:t>
            </a:r>
            <a:r>
              <a:rPr lang="en-US" sz="1900" dirty="0" err="1"/>
              <a:t>Micrograd</a:t>
            </a:r>
            <a:r>
              <a:rPr lang="en-US" sz="1900" dirty="0"/>
              <a:t> in memory, time, consumed energy.</a:t>
            </a:r>
          </a:p>
        </p:txBody>
      </p:sp>
      <p:pic>
        <p:nvPicPr>
          <p:cNvPr id="8" name="Picture 5" descr="https://burlachenkok.github.io/images/burtorch-logo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462" y="4223223"/>
            <a:ext cx="1040642" cy="104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https://burlachenkok.github.io/materials/tml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269" y="1906236"/>
            <a:ext cx="845764" cy="597011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burlachenkok.github.io/materials/clean-logo-white-background-sm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977" y="900448"/>
            <a:ext cx="631644" cy="51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111" y="523766"/>
            <a:ext cx="458552" cy="45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1" descr="https://burlachenkok.github.io/materials/tml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976" y="3063096"/>
            <a:ext cx="845764" cy="597011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0" y="1571674"/>
            <a:ext cx="9144000" cy="3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802304"/>
            <a:ext cx="9144000" cy="3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2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24" y="4033066"/>
            <a:ext cx="806277" cy="38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0" y="3979164"/>
            <a:ext cx="9144000" cy="380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7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2761707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 smtClean="0"/>
              <a:t>All </a:t>
            </a:r>
            <a:r>
              <a:rPr lang="en-US" sz="2700" dirty="0"/>
              <a:t>presented projects are accompanied by open-source code, </a:t>
            </a:r>
            <a:endParaRPr lang="en-US" sz="2700" dirty="0" smtClean="0"/>
          </a:p>
          <a:p>
            <a:pPr algn="ctr"/>
            <a:r>
              <a:rPr lang="en-US" sz="2700" dirty="0" smtClean="0"/>
              <a:t>promoting </a:t>
            </a:r>
            <a:r>
              <a:rPr lang="en-US" sz="2700" dirty="0"/>
              <a:t>a culture of openness and </a:t>
            </a:r>
            <a:r>
              <a:rPr lang="en-US" sz="2700" dirty="0" smtClean="0"/>
              <a:t>collaboration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xmlns="" id="{4DA50265-F015-554D-A05B-0114D33FA597}"/>
              </a:ext>
            </a:extLst>
          </p:cNvPr>
          <p:cNvSpPr txBox="1">
            <a:spLocks/>
          </p:cNvSpPr>
          <p:nvPr/>
        </p:nvSpPr>
        <p:spPr>
          <a:xfrm>
            <a:off x="-1" y="1390065"/>
            <a:ext cx="9141983" cy="6101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Thank You for Your Time and </a:t>
            </a:r>
            <a:r>
              <a:rPr lang="en-US" sz="4000" dirty="0" smtClean="0"/>
              <a:t>Attention!</a:t>
            </a:r>
            <a:endParaRPr lang="en-US" sz="4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247" y="4398578"/>
            <a:ext cx="578719" cy="71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46190" y="4353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latin typeface="Avenir Book" charset="0"/>
                <a:cs typeface="Avenir Book" charset="0"/>
              </a:rPr>
              <a:t>47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3430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30"/>
    </mc:Choice>
    <mc:Fallback xmlns="">
      <p:transition spd="slow" advTm="813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23310" y="72476"/>
            <a:ext cx="5421630" cy="841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+mj-lt"/>
              </a:rPr>
              <a:t>Backup Slides</a:t>
            </a:r>
            <a:endParaRPr lang="ru-RU" sz="60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65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" y="376188"/>
            <a:ext cx="6623649" cy="259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1150"/>
            <a:ext cx="9144000" cy="43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Ch2: </a:t>
            </a:r>
            <a:r>
              <a:rPr lang="en-US" sz="2400" dirty="0" err="1" smtClean="0">
                <a:solidFill>
                  <a:schemeClr val="bg1"/>
                </a:solidFill>
              </a:rPr>
              <a:t>FL_Pytorch</a:t>
            </a:r>
            <a:endParaRPr lang="en-US" sz="9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19" name="Picture 15" descr="C:\Users\burla\Desktop\gui_main_scre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727" y="2968062"/>
            <a:ext cx="4131639" cy="21715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burla\Downloads\Image from iOS (3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" y="3074282"/>
            <a:ext cx="2423162" cy="181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94" y="3081903"/>
            <a:ext cx="2435336" cy="1817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355842" y="1006067"/>
            <a:ext cx="3204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  <a:endParaRPr lang="ru-RU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56183" y="642548"/>
            <a:ext cx="2426857" cy="184665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3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FeLebrities</a:t>
            </a:r>
            <a:r>
              <a:rPr lang="en-US" sz="1300" b="1" dirty="0">
                <a:solidFill>
                  <a:srgbClr val="333333"/>
                </a:solidFill>
                <a:latin typeface="Arial" charset="0"/>
                <a:cs typeface="Arial" charset="0"/>
              </a:rPr>
              <a:t> </a:t>
            </a:r>
            <a:r>
              <a:rPr lang="en-US" sz="1300" b="1" dirty="0" smtClean="0">
                <a:solidFill>
                  <a:srgbClr val="333333"/>
                </a:solidFill>
                <a:latin typeface="Arial" charset="0"/>
                <a:cs typeface="Arial" charset="0"/>
              </a:rPr>
              <a:t>(2023):</a:t>
            </a:r>
            <a:endParaRPr lang="ru-RU" sz="1300" b="1" dirty="0" smtClean="0">
              <a:solidFill>
                <a:srgbClr val="333333"/>
              </a:solidFill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3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A </a:t>
            </a:r>
            <a:r>
              <a:rPr kumimoji="0" lang="ru-RU" sz="13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User-Centric</a:t>
            </a:r>
            <a:r>
              <a:rPr kumimoji="0" lang="ru-RU" sz="13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sz="13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Assessment</a:t>
            </a:r>
            <a:r>
              <a:rPr kumimoji="0" lang="ru-RU" sz="13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sz="13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of</a:t>
            </a:r>
            <a:r>
              <a:rPr kumimoji="0" lang="ru-RU" sz="13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sz="13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Federated</a:t>
            </a:r>
            <a:r>
              <a:rPr kumimoji="0" lang="ru-RU" sz="13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sz="13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Learning</a:t>
            </a:r>
            <a:r>
              <a:rPr kumimoji="0" lang="ru-RU" sz="13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ru-RU" sz="13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Arial" charset="0"/>
                <a:cs typeface="Arial" charset="0"/>
              </a:rPr>
              <a:t>Frameworks</a:t>
            </a:r>
            <a:endParaRPr lang="en-US" sz="1300" b="1" dirty="0">
              <a:solidFill>
                <a:srgbClr val="333333"/>
              </a:solidFill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charset="0"/>
              <a:cs typeface="Arial" charset="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 dirty="0" smtClean="0">
                <a:solidFill>
                  <a:srgbClr val="333333"/>
                </a:solidFill>
                <a:latin typeface="Arial" charset="0"/>
                <a:cs typeface="Arial" charset="0"/>
              </a:rPr>
              <a:t>W. </a:t>
            </a:r>
            <a:r>
              <a:rPr lang="ru-RU" sz="1300" b="1" dirty="0" err="1" smtClean="0">
                <a:solidFill>
                  <a:srgbClr val="333333"/>
                </a:solidFill>
                <a:latin typeface="Arial" charset="0"/>
                <a:cs typeface="Arial" charset="0"/>
              </a:rPr>
              <a:t>Riviera</a:t>
            </a:r>
            <a:r>
              <a:rPr lang="en-US" sz="1300" b="1" dirty="0" smtClean="0">
                <a:solidFill>
                  <a:srgbClr val="333333"/>
                </a:solidFill>
                <a:latin typeface="Arial" charset="0"/>
                <a:cs typeface="Arial" charset="0"/>
              </a:rPr>
              <a:t>, </a:t>
            </a: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 dirty="0" smtClean="0">
                <a:solidFill>
                  <a:srgbClr val="333333"/>
                </a:solidFill>
                <a:latin typeface="Arial" charset="0"/>
                <a:cs typeface="Arial" charset="0"/>
              </a:rPr>
              <a:t>I.B.</a:t>
            </a:r>
            <a:r>
              <a:rPr lang="ru-RU" sz="1300" b="1" dirty="0" smtClean="0">
                <a:solidFill>
                  <a:srgbClr val="333333"/>
                </a:solidFill>
                <a:latin typeface="Arial" charset="0"/>
                <a:cs typeface="Arial" charset="0"/>
              </a:rPr>
              <a:t> </a:t>
            </a:r>
            <a:r>
              <a:rPr lang="ru-RU" sz="1300" b="1" dirty="0" err="1">
                <a:solidFill>
                  <a:srgbClr val="333333"/>
                </a:solidFill>
                <a:latin typeface="Arial" charset="0"/>
                <a:cs typeface="Arial" charset="0"/>
              </a:rPr>
              <a:t>Galazzo</a:t>
            </a:r>
            <a:r>
              <a:rPr lang="ru-RU" sz="1300" b="1" dirty="0">
                <a:solidFill>
                  <a:srgbClr val="333333"/>
                </a:solidFill>
                <a:latin typeface="Arial" charset="0"/>
                <a:cs typeface="Arial" charset="0"/>
              </a:rPr>
              <a:t>, </a:t>
            </a:r>
            <a:endParaRPr lang="en-US" sz="1300" b="1" dirty="0" smtClean="0">
              <a:solidFill>
                <a:srgbClr val="333333"/>
              </a:solidFill>
              <a:latin typeface="Arial" charset="0"/>
              <a:cs typeface="Arial" charset="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ru-RU" sz="1300" b="1" dirty="0" smtClean="0">
                <a:solidFill>
                  <a:srgbClr val="333333"/>
                </a:solidFill>
                <a:latin typeface="Arial" charset="0"/>
                <a:cs typeface="Arial" charset="0"/>
              </a:rPr>
              <a:t>G</a:t>
            </a:r>
            <a:r>
              <a:rPr lang="en-US" sz="1300" b="1" dirty="0">
                <a:solidFill>
                  <a:srgbClr val="333333"/>
                </a:solidFill>
                <a:latin typeface="Arial" charset="0"/>
                <a:cs typeface="Arial" charset="0"/>
              </a:rPr>
              <a:t>.</a:t>
            </a:r>
            <a:r>
              <a:rPr lang="ru-RU" sz="1300" b="1" dirty="0" smtClean="0">
                <a:solidFill>
                  <a:srgbClr val="333333"/>
                </a:solidFill>
                <a:latin typeface="Arial" charset="0"/>
                <a:cs typeface="Arial" charset="0"/>
              </a:rPr>
              <a:t> </a:t>
            </a:r>
            <a:r>
              <a:rPr lang="ru-RU" sz="1300" b="1" dirty="0" err="1" smtClean="0">
                <a:solidFill>
                  <a:srgbClr val="333333"/>
                </a:solidFill>
                <a:latin typeface="Arial" charset="0"/>
                <a:cs typeface="Arial" charset="0"/>
              </a:rPr>
              <a:t>Menegaz</a:t>
            </a:r>
            <a:endParaRPr kumimoji="0" lang="ru-RU" sz="13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3241" y="2075180"/>
            <a:ext cx="6569750" cy="8172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654" y="35814"/>
            <a:ext cx="843832" cy="368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8" descr="https://burlachenkok.github.io/materials/clean-logo-white-background-smal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8" y="77967"/>
            <a:ext cx="356547" cy="28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2" y="60121"/>
            <a:ext cx="313196" cy="31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46190" y="4353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48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/>
          <p:cNvSpPr/>
          <p:nvPr/>
        </p:nvSpPr>
        <p:spPr>
          <a:xfrm>
            <a:off x="8394678" y="3675312"/>
            <a:ext cx="310539" cy="231062"/>
          </a:xfrm>
          <a:prstGeom prst="rect">
            <a:avLst/>
          </a:prstGeom>
          <a:solidFill>
            <a:srgbClr val="FDDBC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7563489" y="2974489"/>
            <a:ext cx="104206" cy="173600"/>
          </a:xfrm>
          <a:prstGeom prst="rect">
            <a:avLst/>
          </a:prstGeom>
          <a:solidFill>
            <a:srgbClr val="FFFF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7390592" y="2266955"/>
            <a:ext cx="203070" cy="173600"/>
          </a:xfrm>
          <a:prstGeom prst="rect">
            <a:avLst/>
          </a:prstGeom>
          <a:solidFill>
            <a:srgbClr val="FFFF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-7619" y="-1587"/>
            <a:ext cx="9151620" cy="496445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Ch5: </a:t>
            </a:r>
            <a:r>
              <a:rPr lang="en-US" sz="2400" dirty="0" smtClean="0">
                <a:solidFill>
                  <a:schemeClr val="bg1"/>
                </a:solidFill>
              </a:rPr>
              <a:t>PAGE Extensions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0" name="Рисунок 39" descr="\documentclass{article}&#10;\usepackage{amsmath}&#10;\usepackage{amssymb}&#10;\pagestyle{empty}&#10;\begin{document}&#10;&#10;&#10;The \(\Omega \) is the probability sample space. Let \( S : a_1 \times \cdots \times a_n \cdots \Omega \xrightarrow{} m \) with the following properties:&#10;&#10;\begin{enumerate}&#10;\item $\mathbb{E}_w[S(\cdot)] = \frac{1}{n} \sum_{i=1}^n a_i$&#10;\item $&#10;\mathbb{E}_w \left[ \| S(\cdot) - \frac{1}{n} \sum_{i=1}^n a_i \|^2 \right] = \frac{A}{n} \sum_{i=1}^n \left( \frac{1}{n w_i} \|a_i\|^2 \right) - B \| \frac{1}{n} \sum_{i=1}^n a_i \|^2&#10;$&#10;\end{enumerate}&#10;&#10;In the paper, we provide several sampling strategies that satisfy the above conditions. Next, with respect to the weighting \( w_i \), we require to estimate the constants \( L_{+,w} \) and \( L_{\pm,w} \):&#10;&#10;\begin{enumerate}&#10;&#10;\item $&#10;\frac{1}{n} \sum_{i=1}^n \frac{1}{n w_i} \| \nabla f_i(x) - \nabla f_i(y) \|^2 \leq L_{+,w}^2 \|x - y\|^2 &#10;$&#10;&#10;\item $&#10;\frac{1}{n} \sum_{i=1}^n \frac{1}{n w_i} \left( \| \nabla f_i(x) - \nabla f_i(y) \|^2 - \| \nabla f(x) - \nabla f(y) \|^2 \right) \leq L_{\pm,w}^2 \|x - y\|^2&#10;$&#10;\end{enumerat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" y="889115"/>
            <a:ext cx="4757805" cy="2235469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 flipH="1">
            <a:off x="4891597" y="499938"/>
            <a:ext cx="45719" cy="4649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161712" y="507626"/>
            <a:ext cx="4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Key Step in Discovery Path</a:t>
            </a:r>
            <a:endParaRPr lang="ru-RU" b="1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4922964" y="509558"/>
            <a:ext cx="4206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Theoretical Improvements</a:t>
            </a:r>
            <a:endParaRPr lang="ru-RU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97" y="3208600"/>
            <a:ext cx="3546427" cy="18942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/>
              <p:cNvSpPr/>
              <p:nvPr/>
            </p:nvSpPr>
            <p:spPr>
              <a:xfrm>
                <a:off x="5702685" y="4108193"/>
                <a:ext cx="2491355" cy="285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1200" i="1">
                            <a:latin typeface="Cambria Math"/>
                          </a:rPr>
                          <m:t>±,</m:t>
                        </m:r>
                        <m:r>
                          <a:rPr lang="en-US" sz="1200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sz="12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1200" i="1">
                            <a:latin typeface="Cambria Math"/>
                          </a:rPr>
                          <m:t>+</m:t>
                        </m:r>
                      </m:sub>
                    </m:sSub>
                    <m:r>
                      <a:rPr lang="en-US" sz="1200" i="1">
                        <a:latin typeface="Cambria Math"/>
                      </a:rPr>
                      <m:t>  </m:t>
                    </m:r>
                  </m:oMath>
                </a14:m>
                <a:r>
                  <a:rPr lang="en-US" sz="1200" dirty="0"/>
                  <a:t> and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1200" i="1">
                            <a:latin typeface="Cambria Math"/>
                          </a:rPr>
                          <m:t>+,</m:t>
                        </m:r>
                        <m:r>
                          <a:rPr lang="en-US" sz="1200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sz="1200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1200" i="1">
                            <a:latin typeface="Cambria Math"/>
                          </a:rPr>
                          <m:t>+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Прямоугольник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685" y="4108193"/>
                <a:ext cx="2491355" cy="285206"/>
              </a:xfrm>
              <a:prstGeom prst="rect">
                <a:avLst/>
              </a:prstGeom>
              <a:blipFill rotWithShape="1">
                <a:blip r:embed="rId9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Прямая со стрелкой 42"/>
          <p:cNvCxnSpPr/>
          <p:nvPr/>
        </p:nvCxnSpPr>
        <p:spPr>
          <a:xfrm flipH="1" flipV="1">
            <a:off x="4166024" y="4531363"/>
            <a:ext cx="568535" cy="2779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4730468" y="4655392"/>
                <a:ext cx="3780484" cy="307777"/>
              </a:xfrm>
              <a:prstGeom prst="rect">
                <a:avLst/>
              </a:prstGeom>
              <a:solidFill>
                <a:srgbClr val="FFFFDD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/>
                        <m:t>Comparison</m:t>
                      </m:r>
                      <m:r>
                        <m:rPr>
                          <m:nor/>
                        </m:rPr>
                        <a:rPr lang="en-US" sz="1400"/>
                        <m:t> </m:t>
                      </m:r>
                      <m:r>
                        <m:rPr>
                          <m:nor/>
                        </m:rPr>
                        <a:rPr lang="en-US" sz="1400"/>
                        <m:t>on</m:t>
                      </m:r>
                      <m:r>
                        <m:rPr>
                          <m:nor/>
                        </m:rPr>
                        <a:rPr lang="en-US" sz="1400"/>
                        <m:t> </m:t>
                      </m:r>
                      <m:r>
                        <m:rPr>
                          <m:nor/>
                        </m:rPr>
                        <a:rPr lang="en-US" sz="1400" b="0" i="0" smtClean="0"/>
                        <m:t>synthetized</m:t>
                      </m:r>
                      <m:r>
                        <m:rPr>
                          <m:nor/>
                        </m:rPr>
                        <a:rPr lang="en-US" sz="1400" b="0" i="0" smtClean="0"/>
                        <m:t> </m:t>
                      </m:r>
                      <m:r>
                        <m:rPr>
                          <m:nor/>
                        </m:rPr>
                        <a:rPr lang="en-US" sz="1400"/>
                        <m:t>quadratic</m:t>
                      </m:r>
                      <m:r>
                        <m:rPr>
                          <m:nor/>
                        </m:rPr>
                        <a:rPr lang="en-US" sz="1400" b="0" i="0" smtClean="0"/>
                        <m:t>s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468" y="4655392"/>
                <a:ext cx="3780484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192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1" descr="https://burlachenkok.github.io/materials/tmlr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5" y="48886"/>
            <a:ext cx="516637" cy="3646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46190" y="4092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49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3" name="Рисунок 32" descr="\documentclass{article}&#10;\usepackage{amsmath}&#10;\usepackage{amssymb}&#10;\pagestyle{empty}&#10;\begin{document}&#10;&#10;&#10;Our Theory for Single Gradient Oracles:&#10;\[&#10;N = \mathcal{O}\left( n + \frac{\Delta_0}{\epsilon^2} \cdot |S| \left( L_{-} + \sqrt{\frac{n}{|S|} ( (A - B) L_{+,w}^2 + B L_{\pm,w}^2) } \right) \right)&#10;\]&#10;&#10;Original PAGE Analysis:&#10;&#10;\[&#10;N_{\text{orig}} = \mathcal{O} \left( n + \frac{\Delta_0}{\epsilon^2} \cdot \left( L_{-} + \sqrt{n} L_{+} \right) \right)&#10;\]&#10;&#10;Improved Original PAGE Analysis:&#10;&#10;\[&#10;N_{\text{improved}} = \mathcal{O} \left( n + \frac{\Delta_0}{\epsilon^2} \cdot \left( 0 + \sqrt{n} L_{+} \right) \right)&#10;\]&#10;&#10;Important Sampling in PAGE:&#10;&#10;\[&#10;N_{\text{important-sampling}} = \mathcal{O} \left( n + \frac{\Delta_0}{\epsilon^2} \cdot \tau \cdot \left( L_{-} + \sqrt{\frac{n}{\tau}} L_{\pm,w} \right) \right)&#10;\]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30" y="1156358"/>
            <a:ext cx="4024499" cy="279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6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">
            <a:extLst>
              <a:ext uri="{FF2B5EF4-FFF2-40B4-BE49-F238E27FC236}">
                <a16:creationId xmlns="" xmlns:a16="http://schemas.microsoft.com/office/drawing/2014/main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-318"/>
            <a:ext cx="9144000" cy="3635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solidFill>
                  <a:schemeClr val="bg1"/>
                </a:solidFill>
              </a:rPr>
              <a:t>Shifting Training to Edge Devices</a:t>
            </a:r>
            <a:endParaRPr lang="en-US" sz="2000" b="1" dirty="0">
              <a:solidFill>
                <a:schemeClr val="bg1"/>
              </a:solidFill>
              <a:cs typeface="Avenir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3311" y="3683198"/>
                <a:ext cx="4631909" cy="835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The success of applying supervised ML (for fixed &lt;X,Z,Y&gt;) depends on:</a:t>
                </a:r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1200" dirty="0">
                    <a:solidFill>
                      <a:schemeClr val="bg1"/>
                    </a:solidFill>
                  </a:rPr>
                  <a:t>     1. Sample Size, Signal-to-Noise ratio.</a:t>
                </a:r>
              </a:p>
              <a:p>
                <a:r>
                  <a:rPr lang="en-US" sz="1200" dirty="0">
                    <a:solidFill>
                      <a:schemeClr val="bg1"/>
                    </a:solidFill>
                  </a:rPr>
                  <a:t>     2. Your assumptions about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ℱ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1200" dirty="0">
                    <a:solidFill>
                      <a:schemeClr val="bg1"/>
                    </a:solidFill>
                  </a:rPr>
                  <a:t>     3. If use y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12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sz="1200" i="1" dirty="0">
                        <a:solidFill>
                          <a:schemeClr val="bg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(x) as a predictor success depend on Z in (X, Y).</a:t>
                </a: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" y="3683198"/>
                <a:ext cx="4631909" cy="835998"/>
              </a:xfrm>
              <a:prstGeom prst="rect">
                <a:avLst/>
              </a:prstGeom>
              <a:blipFill rotWithShape="1">
                <a:blip r:embed="rId12"/>
                <a:stretch>
                  <a:fillRect l="-132" b="-5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Рисунок 54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5479821" y="1095086"/>
            <a:ext cx="3245460" cy="10060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Прямая со стрелкой 16"/>
          <p:cNvCxnSpPr>
            <a:stCxn id="16" idx="0"/>
          </p:cNvCxnSpPr>
          <p:nvPr/>
        </p:nvCxnSpPr>
        <p:spPr>
          <a:xfrm flipH="1" flipV="1">
            <a:off x="6636166" y="1790973"/>
            <a:ext cx="1233496" cy="1249066"/>
          </a:xfrm>
          <a:prstGeom prst="straightConnector1">
            <a:avLst/>
          </a:prstGeom>
          <a:ln w="47625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538801" y="4019657"/>
            <a:ext cx="739727" cy="36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766580" y="4015551"/>
            <a:ext cx="808927" cy="3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3872144" y="801760"/>
            <a:ext cx="1190716" cy="1089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465822" y="2920595"/>
            <a:ext cx="1156680" cy="9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Прямая соединительная линия 29"/>
          <p:cNvSpPr/>
          <p:nvPr/>
        </p:nvSpPr>
        <p:spPr>
          <a:xfrm flipH="1">
            <a:off x="2339602" y="1790963"/>
            <a:ext cx="1762585" cy="1129632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1" name="Прямая соединительная линия 30"/>
          <p:cNvSpPr/>
          <p:nvPr/>
        </p:nvSpPr>
        <p:spPr>
          <a:xfrm flipH="1">
            <a:off x="3967642" y="1790964"/>
            <a:ext cx="367875" cy="1284256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2" name="Прямая соединительная линия 31"/>
          <p:cNvSpPr/>
          <p:nvPr/>
        </p:nvSpPr>
        <p:spPr>
          <a:xfrm>
            <a:off x="4635062" y="1790964"/>
            <a:ext cx="1589164" cy="1284256"/>
          </a:xfrm>
          <a:prstGeom prst="line">
            <a:avLst/>
          </a:prstGeom>
          <a:noFill/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3597562" y="3133899"/>
            <a:ext cx="704520" cy="60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3485562" y="4004708"/>
            <a:ext cx="773164" cy="38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5539402" y="3075219"/>
            <a:ext cx="1184400" cy="92772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/>
          <p:cNvSpPr txBox="1"/>
          <p:nvPr/>
        </p:nvSpPr>
        <p:spPr>
          <a:xfrm>
            <a:off x="4616855" y="3252461"/>
            <a:ext cx="817730" cy="56273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ru-RU" sz="3200" b="1" i="0" u="none" strike="noStrike" kern="1200" cap="none" dirty="0">
                <a:ln>
                  <a:noFill/>
                </a:ln>
                <a:latin typeface="Liberation Sans" pitchFamily="18"/>
                <a:ea typeface="Microsoft YaHei" pitchFamily="2"/>
                <a:cs typeface="Arial" pitchFamily="2"/>
              </a:rPr>
              <a:t>. . .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6767920" y="3040039"/>
            <a:ext cx="2203484" cy="962899"/>
          </a:xfrm>
          <a:prstGeom prst="roundRect">
            <a:avLst/>
          </a:prstGeom>
          <a:solidFill>
            <a:srgbClr val="FFF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+mj-lt"/>
                <a:cs typeface="Avenir Book" charset="0"/>
              </a:rPr>
              <a:t>O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Avenir Book" charset="0"/>
              </a:rPr>
              <a:t>ptimization objective</a:t>
            </a:r>
            <a:endParaRPr lang="en-US" sz="2000" dirty="0">
              <a:solidFill>
                <a:schemeClr val="tx1"/>
              </a:solidFill>
              <a:latin typeface="+mj-lt"/>
              <a:cs typeface="Avenir Book" charset="0"/>
            </a:endParaRPr>
          </a:p>
        </p:txBody>
      </p:sp>
      <p:sp>
        <p:nvSpPr>
          <p:cNvPr id="46" name="Овал 45"/>
          <p:cNvSpPr/>
          <p:nvPr/>
        </p:nvSpPr>
        <p:spPr>
          <a:xfrm>
            <a:off x="8801541" y="28417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>
            <a:off x="8959212" y="284507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8670209" y="-48286"/>
            <a:ext cx="470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#6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55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643" y="414340"/>
            <a:ext cx="4022189" cy="363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Скругленный прямоугольник 15 2 2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52273" y="1291514"/>
            <a:ext cx="2246195" cy="237427"/>
          </a:xfrm>
          <a:prstGeom prst="roundRect">
            <a:avLst/>
          </a:prstGeom>
          <a:solidFill>
            <a:srgbClr val="FF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5 2 2 2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2965009" y="630646"/>
            <a:ext cx="1366585" cy="475337"/>
          </a:xfrm>
          <a:prstGeom prst="roundRect">
            <a:avLst/>
          </a:prstGeom>
          <a:solidFill>
            <a:srgbClr val="D5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Скругленный прямоугольник 15 2 2 3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2331752" y="1291513"/>
            <a:ext cx="2124336" cy="237427"/>
          </a:xfrm>
          <a:prstGeom prst="roundRect">
            <a:avLst/>
          </a:prstGeom>
          <a:solidFill>
            <a:srgbClr val="D5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Скругленный прямоугольник 15 2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1613803" y="619553"/>
            <a:ext cx="1099013" cy="497521"/>
          </a:xfrm>
          <a:prstGeom prst="roundRect">
            <a:avLst/>
          </a:prstGeom>
          <a:solidFill>
            <a:srgbClr val="FF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58099" y="1649109"/>
                <a:ext cx="4337117" cy="229595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100" b="1" u="sng" dirty="0" smtClean="0"/>
                  <a:t>Goals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sz="1100" dirty="0" smtClean="0"/>
                  <a:t>Strongly </a:t>
                </a:r>
                <a:r>
                  <a:rPr lang="en-US" sz="1100" dirty="0"/>
                  <a:t>convex </a:t>
                </a:r>
                <a:r>
                  <a:rPr lang="en-US" sz="1100" dirty="0" smtClean="0"/>
                  <a:t>case</a:t>
                </a:r>
              </a:p>
              <a:p>
                <a:pPr marL="171450" indent="-171450">
                  <a:buFont typeface="Arial" pitchFamily="34" charset="0"/>
                  <a:buChar char="•"/>
                </a:pPr>
                <a:r>
                  <a:rPr lang="en-US" sz="1100" dirty="0" smtClean="0"/>
                  <a:t>Non-convex </a:t>
                </a:r>
                <a:r>
                  <a:rPr lang="en-US" sz="1100" dirty="0"/>
                  <a:t>case</a:t>
                </a:r>
                <a:endParaRPr lang="en-US" sz="1100" b="1" u="sng" dirty="0"/>
              </a:p>
              <a:p>
                <a:endParaRPr lang="en-US" sz="1100" b="1" dirty="0"/>
              </a:p>
              <a:p>
                <a:r>
                  <a:rPr lang="en-US" sz="1100" b="1" u="sng" dirty="0" smtClean="0"/>
                  <a:t>Compressors</a:t>
                </a:r>
              </a:p>
              <a:p>
                <a:r>
                  <a:rPr lang="en-US" sz="1100" dirty="0" smtClean="0"/>
                  <a:t>Each </a:t>
                </a:r>
                <a:r>
                  <a:rPr lang="en-US" sz="1100" dirty="0"/>
                  <a:t>client and master use </a:t>
                </a:r>
                <a:r>
                  <a:rPr lang="en-US" sz="1100" dirty="0" smtClean="0"/>
                  <a:t>its </a:t>
                </a:r>
                <a:r>
                  <a:rPr lang="en-US" sz="1100" dirty="0"/>
                  <a:t>own unbiased compressor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100" b="0" i="1">
                            <a:latin typeface="Cambria Math"/>
                          </a:rPr>
                          <m:t>ℬ</m:t>
                        </m:r>
                      </m:e>
                      <m:sup>
                        <m:r>
                          <a:rPr lang="en-US" sz="1100" b="0" i="1">
                            <a:latin typeface="Cambria Math"/>
                          </a:rPr>
                          <m:t>𝑑</m:t>
                        </m:r>
                      </m:sup>
                    </m:sSup>
                    <m:d>
                      <m:dPr>
                        <m:ctrlPr>
                          <a:rPr lang="en-US" sz="11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100" b="0" i="1">
                            <a:latin typeface="Cambria Math"/>
                          </a:rPr>
                          <m:t>𝑤</m:t>
                        </m:r>
                      </m:e>
                    </m:d>
                  </m:oMath>
                </a14:m>
                <a:endParaRPr lang="en-US" sz="1100" dirty="0"/>
              </a:p>
              <a:p>
                <a:endParaRPr lang="en-US" sz="1100" b="1" dirty="0"/>
              </a:p>
              <a:p>
                <a:r>
                  <a:rPr lang="en-US" sz="1100" b="1" u="sng" dirty="0" smtClean="0">
                    <a:latin typeface="Cambria Math"/>
                    <a:cs typeface="Avenir Black"/>
                  </a:rPr>
                  <a:t>Aspects </a:t>
                </a:r>
                <a:r>
                  <a:rPr lang="en-US" sz="1100" b="1" u="sng" dirty="0">
                    <a:latin typeface="Cambria Math"/>
                    <a:cs typeface="Avenir Black"/>
                  </a:rPr>
                  <a:t>of </a:t>
                </a:r>
                <a:r>
                  <a:rPr lang="en-US" sz="1100" b="1" u="sng" dirty="0" smtClean="0">
                    <a:latin typeface="Cambria Math"/>
                    <a:cs typeface="Avenir Black"/>
                  </a:rPr>
                  <a:t>L2GD</a:t>
                </a:r>
                <a:endParaRPr lang="en-US" sz="1100" dirty="0"/>
              </a:p>
              <a:p>
                <a:pPr marL="171450" indent="-1714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00FF"/>
                        </a:solidFill>
                        <a:latin typeface="Cambria Math"/>
                        <a:cs typeface="Avenir Black"/>
                      </a:rPr>
                      <m:t>𝜆</m:t>
                    </m:r>
                  </m:oMath>
                </a14:m>
                <a:r>
                  <a:rPr lang="en-US" sz="1100" dirty="0"/>
                  <a:t> is scalar parameter which allows tradeoff </a:t>
                </a:r>
                <a:r>
                  <a:rPr lang="en-US" sz="1100" dirty="0" smtClean="0"/>
                  <a:t> </a:t>
                </a:r>
                <a:r>
                  <a:rPr lang="en-US" sz="1100" dirty="0"/>
                  <a:t>between local and global model</a:t>
                </a:r>
              </a:p>
              <a:p>
                <a:r>
                  <a:rPr lang="en-US" sz="1100" i="1" dirty="0" smtClean="0"/>
                  <a:t>     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00FF"/>
                        </a:solidFill>
                        <a:latin typeface="Cambria Math"/>
                      </a:rPr>
                      <m:t>𝜆</m:t>
                    </m:r>
                    <m:r>
                      <a:rPr lang="en-US" sz="1100" i="1" smtClean="0">
                        <a:solidFill>
                          <a:srgbClr val="0000FF"/>
                        </a:solidFill>
                        <a:latin typeface="Cambria Math"/>
                      </a:rPr>
                      <m:t>→0</m:t>
                    </m:r>
                  </m:oMath>
                </a14:m>
                <a:r>
                  <a:rPr lang="en-US" sz="1100" dirty="0">
                    <a:solidFill>
                      <a:srgbClr val="0000FF"/>
                    </a:solidFill>
                  </a:rPr>
                  <a:t> </a:t>
                </a:r>
                <a:r>
                  <a:rPr lang="en-US" sz="1100" dirty="0" smtClean="0">
                    <a:solidFill>
                      <a:srgbClr val="0000F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00FF"/>
                        </a:solidFill>
                        <a:latin typeface="Cambria Math"/>
                      </a:rPr>
                      <m:t>𝜆</m:t>
                    </m:r>
                    <m:r>
                      <a:rPr lang="en-US" sz="1100" i="1">
                        <a:solidFill>
                          <a:srgbClr val="0000FF"/>
                        </a:solidFill>
                        <a:latin typeface="Cambria Math"/>
                      </a:rPr>
                      <m:t>→+∞</m:t>
                    </m:r>
                  </m:oMath>
                </a14:m>
                <a:r>
                  <a:rPr lang="en-US" sz="1100" dirty="0" smtClean="0">
                    <a:solidFill>
                      <a:srgbClr val="0000FF"/>
                    </a:solidFill>
                  </a:rPr>
                  <a:t>) </a:t>
                </a:r>
                <a:r>
                  <a:rPr lang="en-US" sz="1100" dirty="0" smtClean="0"/>
                  <a:t>all </a:t>
                </a:r>
                <a:r>
                  <a:rPr lang="en-US" sz="1100" dirty="0"/>
                  <a:t>nodes are working in </a:t>
                </a:r>
                <a:r>
                  <a:rPr lang="en-US" sz="1100" dirty="0" smtClean="0"/>
                  <a:t>decoupled (coupled) form</a:t>
                </a:r>
                <a:endParaRPr lang="en-US" sz="1100" dirty="0"/>
              </a:p>
              <a:p>
                <a:pPr marL="171450" indent="-1714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chemeClr val="tx1"/>
                        </a:solidFill>
                        <a:latin typeface="Cambria Math"/>
                      </a:rPr>
                      <m:t>𝒑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 is probability of making (relaxed) 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aggregation</a:t>
                </a:r>
                <a:endParaRPr lang="en-US" sz="11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schemeClr val="tx1"/>
                        </a:solidFill>
                        <a:latin typeface="Cambria Math"/>
                      </a:rPr>
                      <m:t>𝟏</m:t>
                    </m:r>
                    <m:r>
                      <a:rPr lang="en-US" sz="1100" b="1" i="1">
                        <a:solidFill>
                          <a:schemeClr val="tx1"/>
                        </a:solidFill>
                        <a:latin typeface="Cambria Math"/>
                      </a:rPr>
                      <m:t>−</m:t>
                    </m:r>
                    <m:r>
                      <a:rPr lang="en-US" sz="1100" b="1" i="1">
                        <a:solidFill>
                          <a:schemeClr val="tx1"/>
                        </a:solidFill>
                        <a:latin typeface="Cambria Math"/>
                      </a:rPr>
                      <m:t>𝒑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 is a probability to make in parallel 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local </a:t>
                </a:r>
                <a:r>
                  <a:rPr lang="en-US" sz="1100" dirty="0">
                    <a:solidFill>
                      <a:schemeClr val="tx1"/>
                    </a:solidFill>
                  </a:rPr>
                  <a:t>GD 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steps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9" y="1649109"/>
                <a:ext cx="4337117" cy="2295950"/>
              </a:xfrm>
              <a:prstGeom prst="rect">
                <a:avLst/>
              </a:prstGeom>
              <a:blipFill rotWithShape="1">
                <a:blip r:embed="rId11"/>
                <a:stretch>
                  <a:fillRect b="-7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 descr="\documentclass{article}&#10;\usepackage{amsmath}&#10;\usepackage{amssymb}&#10;\usepackage{xcolor}&#10;\pagestyle{empty}&#10;&#10;\DeclareMathOperator*{\argmin}{argmin}&#10;\definecolor{mycolor}{rgb}{0.0, 0.0, 1.0}&#10;&#10;\begin{document}&#10;&#10;$$\min_{\substack{x_1, \dots, x_n \in \mathbb{R}^d}} &#10;\left\{ &#10;F_{\lambda}(x) := &#10;\left( \frac{1}{n} \sum_{i=1}^{n} f_i(x_i; D_i) \right) &#10;+ {\color{mycolor} \lambda} \cdot \frac{1}{2n} \sum_{i=1}^{n} \| x_i - \bar{x} \|^2&#10;\right\}$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" y="598245"/>
            <a:ext cx="4331333" cy="507738"/>
          </a:xfrm>
          <a:prstGeom prst="rect">
            <a:avLst/>
          </a:prstGeom>
        </p:spPr>
      </p:pic>
      <p:pic>
        <p:nvPicPr>
          <p:cNvPr id="2" name="Рисунок 1" descr="\documentclass{article}&#10;\usepackage{amsmath}&#10;\usepackage{amssymb}&#10;\usepackage{xcolor}&#10;\pagestyle{empty}&#10;&#10;\DeclareMathOperator*{\argmin}{argmin}&#10;\definecolor{mycolor}{rgb}{0.0, 0.0, 1.0}&#10;&#10;\begin{document}&#10;&#10;$ f(x) := \frac{1}{n} \sum_{i=1}^{n} f_i(x_i; D_i)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2" y="1306675"/>
            <a:ext cx="2100826" cy="231506"/>
          </a:xfrm>
          <a:prstGeom prst="rect">
            <a:avLst/>
          </a:prstGeom>
        </p:spPr>
      </p:pic>
      <p:pic>
        <p:nvPicPr>
          <p:cNvPr id="12" name="Picture 11 2" descr="\documentclass{article}&#10;\usepackage{amsmath}&#10;\usepackage{amssymb}&#10;\usepackage{xcolor}&#10;\pagestyle{empty}&#10;&#10;\DeclareMathOperator*{\argmin}{argmin}&#10;\definecolor{mycolor}{rgb}{0.0, 0.0, 1.0}&#10;&#10;\begin{document}&#10;&#10;$h(x) := {\color{mycolor} \lambda} \cdot \frac{1}{2n} \sum_{i=1}^{n} \| x_i - \bar{x} \|^2$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38" y="1308285"/>
            <a:ext cx="2012399" cy="212070"/>
          </a:xfrm>
          <a:prstGeom prst="rect">
            <a:avLst/>
          </a:prstGeom>
        </p:spPr>
      </p:pic>
      <p:cxnSp>
        <p:nvCxnSpPr>
          <p:cNvPr id="30" name="Прямая со стрелкой 29"/>
          <p:cNvCxnSpPr/>
          <p:nvPr/>
        </p:nvCxnSpPr>
        <p:spPr>
          <a:xfrm flipH="1">
            <a:off x="6822737" y="1080261"/>
            <a:ext cx="645689" cy="1484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 flipV="1">
            <a:off x="8077720" y="2906232"/>
            <a:ext cx="86491" cy="1392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H="1">
            <a:off x="7552676" y="3282017"/>
            <a:ext cx="611536" cy="1110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9" name="Рисунок 6158" descr="\documentclass{article}&#10;\usepackage{amsmath}&#10;\usepackage{amssymb}&#10;\usepackage{xcolor}&#10;\pagestyle{empty}&#10;&#10;\DeclareMathOperator*{\argmin}{argmin}&#10;\definecolor{mycolor}{rgb}{0.0, 0.0, 1.0}&#10;&#10;\begin{document}&#10;&#10;$\mathbb{E} \left[ x^k - x^\star \right] \le \varepsilon \|x^0 - x^\star \|^2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31" y="1917623"/>
            <a:ext cx="1754603" cy="185239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usepackage{amssymb}&#10;\usepackage{xcolor}&#10;\pagestyle{empty}&#10;&#10;\DeclareMathOperator*{\argmin}{argmin}&#10;\definecolor{mycolor}{rgb}{0.0, 0.0, 1.0}&#10;&#10;\begin{document}&#10;&#10;$(\mathbb{E} \left[ \|\nabla F(x^k)\| \right])^2 \le \mathbb{E} \left[ \|\nabla F(x^k)\|^2 \right] \le \varepsilon^2$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34" y="2102502"/>
            <a:ext cx="2424119" cy="169184"/>
          </a:xfrm>
          <a:prstGeom prst="rect">
            <a:avLst/>
          </a:prstGeom>
        </p:spPr>
      </p:pic>
      <p:sp>
        <p:nvSpPr>
          <p:cNvPr id="6169" name="Прямоугольник 6168"/>
          <p:cNvSpPr/>
          <p:nvPr/>
        </p:nvSpPr>
        <p:spPr>
          <a:xfrm>
            <a:off x="4475193" y="3978243"/>
            <a:ext cx="4358640" cy="4053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43286" y="3994483"/>
                <a:ext cx="5885289" cy="1136914"/>
              </a:xfrm>
              <a:prstGeom prst="rect">
                <a:avLst/>
              </a:prstGeom>
              <a:solidFill>
                <a:srgbClr val="FFFF85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 smtClean="0"/>
                  <a:t>Results</a:t>
                </a:r>
                <a:endParaRPr lang="en-US" sz="1100" b="1" dirty="0" smtClean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100" dirty="0" smtClean="0"/>
                  <a:t>The work </a:t>
                </a:r>
                <a:r>
                  <a:rPr lang="en-US" sz="1100" dirty="0"/>
                  <a:t>extends paper </a:t>
                </a:r>
                <a:r>
                  <a:rPr lang="en-US" sz="1100" dirty="0" smtClean="0"/>
                  <a:t>[HR, 2021] </a:t>
                </a:r>
                <a:r>
                  <a:rPr lang="en-US" sz="1100" dirty="0"/>
                  <a:t>with bidirectional unbiased compressors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100" dirty="0" smtClean="0"/>
                  <a:t>Linear </a:t>
                </a:r>
                <a:r>
                  <a:rPr lang="en-US" sz="1100" dirty="0"/>
                  <a:t>convergence rate to neighborhood (</a:t>
                </a:r>
                <a:r>
                  <a:rPr lang="en-US" sz="1100" dirty="0" smtClean="0"/>
                  <a:t>strongly </a:t>
                </a:r>
                <a:r>
                  <a:rPr lang="en-US" sz="1100" dirty="0"/>
                  <a:t>convex </a:t>
                </a:r>
                <a:r>
                  <a:rPr lang="en-US" sz="1100" dirty="0" smtClean="0"/>
                  <a:t>case) and theory </a:t>
                </a:r>
                <a:r>
                  <a:rPr lang="en-US" sz="1100" dirty="0"/>
                  <a:t>for non-convex </a:t>
                </a:r>
                <a:r>
                  <a:rPr lang="en-US" sz="1100" dirty="0" smtClean="0"/>
                  <a:t>case</a:t>
                </a:r>
                <a:r>
                  <a:rPr lang="en-US" sz="1100" b="1" dirty="0" smtClean="0"/>
                  <a:t> </a:t>
                </a:r>
                <a:endParaRPr lang="en-US" sz="1100" dirty="0" smtClean="0"/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100" dirty="0"/>
                  <a:t>Optimal values of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chemeClr val="tx1"/>
                        </a:solidFill>
                        <a:latin typeface="Cambria Math"/>
                      </a:rPr>
                      <m:t>𝑝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/>
                      </a:rPr>
                      <m:t>𝜆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/>
                      </a:rPr>
                      <m:t>, 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/>
                      </a:rPr>
                      <m:t>≔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11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100" dirty="0" smtClean="0"/>
                  <a:t>Extended </a:t>
                </a:r>
                <a:r>
                  <a:rPr lang="en-US" sz="1100" dirty="0"/>
                  <a:t>empirical </a:t>
                </a:r>
                <a:r>
                  <a:rPr lang="en-US" sz="1100" dirty="0" smtClean="0"/>
                  <a:t>study 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100" dirty="0" smtClean="0"/>
                  <a:t>Highlighted that </a:t>
                </a:r>
                <a:r>
                  <a:rPr lang="en-US" sz="1100" b="1" dirty="0" err="1" smtClean="0"/>
                  <a:t>FedAVG</a:t>
                </a:r>
                <a:r>
                  <a:rPr lang="en-US" sz="1100" dirty="0" smtClean="0"/>
                  <a:t> is a particular case of </a:t>
                </a:r>
                <a:r>
                  <a:rPr lang="en-US" sz="1100" b="1" dirty="0" smtClean="0"/>
                  <a:t>L2GD</a:t>
                </a:r>
                <a:r>
                  <a:rPr lang="en-US" sz="1100" dirty="0" smtClean="0"/>
                  <a:t> when</a:t>
                </a:r>
                <a14:m>
                  <m:oMath xmlns:m="http://schemas.openxmlformats.org/officeDocument/2006/math">
                    <m:r>
                      <a:rPr lang="en-US" sz="1100" b="0" i="0" smtClean="0">
                        <a:latin typeface="Cambria Math"/>
                      </a:rPr>
                      <m:t> </m:t>
                    </m:r>
                    <m:r>
                      <a:rPr lang="en-US" sz="1100" i="1">
                        <a:latin typeface="Cambria Math"/>
                      </a:rPr>
                      <m:t>𝜂𝜆</m:t>
                    </m:r>
                    <m:r>
                      <a:rPr lang="en-US" sz="1100" i="1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sz="1100" b="0" i="1" smtClean="0">
                        <a:latin typeface="Cambria Math"/>
                      </a:rPr>
                      <m:t>𝑛𝑝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6" y="3994483"/>
                <a:ext cx="5885289" cy="1136914"/>
              </a:xfrm>
              <a:prstGeom prst="rect">
                <a:avLst/>
              </a:prstGeom>
              <a:blipFill rotWithShape="1">
                <a:blip r:embed="rId17"/>
                <a:stretch>
                  <a:fillRect b="-26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Скругленный прямоугольник 15 2 2 4 1 2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7683400" y="3044590"/>
            <a:ext cx="1446300" cy="237427"/>
          </a:xfrm>
          <a:prstGeom prst="roundRect">
            <a:avLst/>
          </a:prstGeom>
          <a:solidFill>
            <a:srgbClr val="FFFFB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151" name="Рисунок 6150" descr="\documentclass{article}&#10;\usepackage{amsmath}&#10;\usepackage{amssymb}&#10;\usepackage{xcolor}&#10;\pagestyle{empty}&#10;&#10;\DeclareMathOperator*{\argmin}{argmin}&#10;\definecolor{mycolor}{rgb}{0.0, 0.0, 1.0}&#10;&#10;\begin{document}&#10;&#10;$\approx \eta \cdot \frac{1}{p} \cdot \lambda \cdot \nabla h(x)$, w.p. $p$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46" y="3076202"/>
            <a:ext cx="1350101" cy="182563"/>
          </a:xfrm>
          <a:prstGeom prst="rect">
            <a:avLst/>
          </a:prstGeom>
        </p:spPr>
      </p:pic>
      <p:sp>
        <p:nvSpPr>
          <p:cNvPr id="28" name="Скругленный прямоугольник 15 2 2 4 1 1">
            <a:extLst>
              <a:ext uri="{FF2B5EF4-FFF2-40B4-BE49-F238E27FC236}">
                <a16:creationId xmlns:a16="http://schemas.microsoft.com/office/drawing/2014/main" xmlns="" id="{506A28F1-08B2-F042-A0A1-F827BE6E2578}"/>
              </a:ext>
            </a:extLst>
          </p:cNvPr>
          <p:cNvSpPr/>
          <p:nvPr/>
        </p:nvSpPr>
        <p:spPr>
          <a:xfrm>
            <a:off x="7474835" y="931573"/>
            <a:ext cx="1606612" cy="288508"/>
          </a:xfrm>
          <a:prstGeom prst="roundRect">
            <a:avLst/>
          </a:prstGeom>
          <a:solidFill>
            <a:srgbClr val="FFFFB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Рисунок 24" descr="\documentclass{article}&#10;\usepackage{amsmath}&#10;\usepackage{amssymb}&#10;\usepackage{xcolor}&#10;\pagestyle{empty}&#10;&#10;\DeclareMathOperator*{\argmin}{argmin}&#10;\definecolor{mycolor}{rgb}{0.0, 0.0, 1.0}&#10;&#10;\begin{document}&#10;&#10;$\eta \cdot \frac{1}{1-p} \cdot \nabla f(x)$, w.p. $1-p$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61" y="993608"/>
            <a:ext cx="1402559" cy="182313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58" y="4058750"/>
            <a:ext cx="3148236" cy="1025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Прямоугольник 69"/>
          <p:cNvSpPr/>
          <p:nvPr/>
        </p:nvSpPr>
        <p:spPr>
          <a:xfrm>
            <a:off x="5954333" y="4021438"/>
            <a:ext cx="3154466" cy="10937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000" dirty="0"/>
          </a:p>
          <a:p>
            <a:endParaRPr lang="en-US" sz="1000" dirty="0" smtClean="0">
              <a:solidFill>
                <a:schemeClr val="tx1"/>
              </a:solidFill>
            </a:endParaRPr>
          </a:p>
          <a:p>
            <a:endParaRPr lang="en-US" sz="1000" dirty="0"/>
          </a:p>
          <a:p>
            <a:endParaRPr lang="en-US" sz="1000" dirty="0" smtClean="0">
              <a:solidFill>
                <a:schemeClr val="tx1"/>
              </a:solidFill>
            </a:endParaRPr>
          </a:p>
          <a:p>
            <a:endParaRPr lang="en-US" sz="1000" dirty="0"/>
          </a:p>
          <a:p>
            <a:endParaRPr lang="en-US" sz="1000" dirty="0" smtClean="0">
              <a:solidFill>
                <a:schemeClr val="tx1"/>
              </a:solidFill>
            </a:endParaRPr>
          </a:p>
          <a:p>
            <a:endParaRPr lang="en-US" sz="1000" dirty="0"/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4109720" y="309822"/>
            <a:ext cx="4991475" cy="1719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70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Ch6: Compressed </a:t>
            </a:r>
            <a:r>
              <a:rPr lang="en-US" sz="2400" dirty="0" smtClean="0">
                <a:solidFill>
                  <a:schemeClr val="bg1"/>
                </a:solidFill>
              </a:rPr>
              <a:t>L2GD</a:t>
            </a:r>
            <a:endParaRPr lang="en-US" sz="1100" i="1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27" name="Picture 11" descr="https://burlachenkok.github.io/materials/tmlr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5" y="48886"/>
            <a:ext cx="516637" cy="3646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46190" y="28737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50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26612"/>
            <a:ext cx="3911840" cy="2257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347"/>
            <a:ext cx="9144000" cy="6927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Ch8</a:t>
            </a:r>
            <a:r>
              <a:rPr lang="en-US" sz="2400" dirty="0">
                <a:solidFill>
                  <a:schemeClr val="bg1"/>
                </a:solidFill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</a:rPr>
              <a:t>BurTorch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Benchmarks Across Linux, </a:t>
            </a:r>
            <a:r>
              <a:rPr lang="en-US" sz="2000" dirty="0" err="1">
                <a:solidFill>
                  <a:schemeClr val="bg1"/>
                </a:solidFill>
              </a:rPr>
              <a:t>macOS</a:t>
            </a:r>
            <a:r>
              <a:rPr lang="en-US" sz="2000" dirty="0">
                <a:solidFill>
                  <a:schemeClr val="bg1"/>
                </a:solidFill>
              </a:rPr>
              <a:t>, and Windows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918" y="742996"/>
            <a:ext cx="3540628" cy="214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86" y="3323587"/>
            <a:ext cx="3351572" cy="176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https://burlachenkok.github.io/images/burtorch-logo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" y="-118381"/>
            <a:ext cx="1185303" cy="118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46" y="742996"/>
            <a:ext cx="3262098" cy="259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46190" y="14456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51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89" y="1779021"/>
            <a:ext cx="1217519" cy="11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98449" y="702622"/>
            <a:ext cx="864719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77489" y="3153142"/>
            <a:ext cx="946080" cy="74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058030" y="1954104"/>
            <a:ext cx="626040" cy="539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Прямая соединительная линия 20"/>
          <p:cNvSpPr/>
          <p:nvPr/>
        </p:nvSpPr>
        <p:spPr>
          <a:xfrm flipV="1">
            <a:off x="1002029" y="1245502"/>
            <a:ext cx="998580" cy="93672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2" name="Прямая соединительная линия 21"/>
          <p:cNvSpPr/>
          <p:nvPr/>
        </p:nvSpPr>
        <p:spPr>
          <a:xfrm>
            <a:off x="1002030" y="2182222"/>
            <a:ext cx="996420" cy="41702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23" name="Прямая соединительная линия 22"/>
          <p:cNvSpPr/>
          <p:nvPr/>
        </p:nvSpPr>
        <p:spPr>
          <a:xfrm>
            <a:off x="1002029" y="2182222"/>
            <a:ext cx="955380" cy="82800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triangle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60655"/>
              </p:ext>
            </p:extLst>
          </p:nvPr>
        </p:nvGraphicFramePr>
        <p:xfrm>
          <a:off x="3017520" y="83775"/>
          <a:ext cx="5455920" cy="3265249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413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25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52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Single-Node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Typical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Bandwith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35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CPU &lt;-&gt; System DDR Memory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51 200 </a:t>
                      </a:r>
                      <a:r>
                        <a:rPr lang="en-US" sz="1200" dirty="0" err="1">
                          <a:effectLst/>
                        </a:rPr>
                        <a:t>MBytes</a:t>
                      </a:r>
                      <a:r>
                        <a:rPr lang="en-US" sz="1200" dirty="0">
                          <a:effectLst/>
                        </a:rPr>
                        <a:t>/sec   (DDR5)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77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GPU core &lt;-&gt; GPU DDR Memory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128 000 </a:t>
                      </a:r>
                      <a:r>
                        <a:rPr lang="en-US" sz="1200" dirty="0" err="1">
                          <a:effectLst/>
                        </a:rPr>
                        <a:t>MBytes</a:t>
                      </a:r>
                      <a:r>
                        <a:rPr lang="en-US" sz="1200" dirty="0">
                          <a:effectLst/>
                        </a:rPr>
                        <a:t>/sec (GDDR6)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DRAM in NVIDIA GPU NVIDIA Ada Lovelace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1008 000 </a:t>
                      </a:r>
                      <a:r>
                        <a:rPr lang="en-US" sz="1200" dirty="0" err="1">
                          <a:effectLst/>
                        </a:rPr>
                        <a:t>MBytes</a:t>
                      </a:r>
                      <a:r>
                        <a:rPr lang="en-US" sz="1200" dirty="0">
                          <a:effectLst/>
                        </a:rPr>
                        <a:t>/sec 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122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GPU DDR &lt;-&gt; PCI-E </a:t>
                      </a:r>
                      <a:r>
                        <a:rPr lang="en-US" sz="1200" dirty="0" smtClean="0">
                          <a:effectLst/>
                        </a:rPr>
                        <a:t>&lt;-&gt;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System  </a:t>
                      </a:r>
                      <a:r>
                        <a:rPr lang="en-US" sz="1200" dirty="0">
                          <a:effectLst/>
                        </a:rPr>
                        <a:t>DDR Memory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4 000 </a:t>
                      </a:r>
                      <a:r>
                        <a:rPr lang="en-US" sz="1200" dirty="0" err="1">
                          <a:effectLst/>
                        </a:rPr>
                        <a:t>MBytes</a:t>
                      </a:r>
                      <a:r>
                        <a:rPr lang="en-US" sz="1200" dirty="0">
                          <a:effectLst/>
                        </a:rPr>
                        <a:t> / sec   (PCI-E v5, 1 lane)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12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SATA 3x (HDD)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6000</a:t>
                      </a:r>
                      <a:r>
                        <a:rPr lang="en-US" sz="1200" baseline="0" dirty="0">
                          <a:effectLst/>
                        </a:rPr>
                        <a:t> Mbytes / </a:t>
                      </a:r>
                      <a:r>
                        <a:rPr lang="en-US" sz="1200" dirty="0">
                          <a:effectLst/>
                        </a:rPr>
                        <a:t>sec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2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USB 3.0 (External storage)</a:t>
                      </a:r>
                      <a:endParaRPr lang="en-US" sz="120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600 </a:t>
                      </a:r>
                      <a:r>
                        <a:rPr lang="en-US" sz="1200" dirty="0" err="1">
                          <a:effectLst/>
                        </a:rPr>
                        <a:t>MBytes</a:t>
                      </a:r>
                      <a:r>
                        <a:rPr lang="en-US" sz="1200" dirty="0">
                          <a:effectLst/>
                        </a:rPr>
                        <a:t> / sec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311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GPU &lt;-&gt; </a:t>
                      </a:r>
                      <a:r>
                        <a:rPr lang="en-US" sz="1200" dirty="0" smtClean="0">
                          <a:effectLst/>
                        </a:rPr>
                        <a:t>GPU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(</a:t>
                      </a:r>
                      <a:r>
                        <a:rPr lang="en-US" sz="1200" dirty="0" err="1" smtClean="0">
                          <a:effectLst/>
                        </a:rPr>
                        <a:t>NVLink</a:t>
                      </a:r>
                      <a:r>
                        <a:rPr lang="en-US" sz="1200" dirty="0" smtClean="0">
                          <a:effectLst/>
                        </a:rPr>
                        <a:t>)</a:t>
                      </a:r>
                      <a:endParaRPr lang="en-US" sz="12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50 000 Mbytes/sec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GPU &lt;-&gt; GPU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NVLink</a:t>
                      </a:r>
                      <a:r>
                        <a:rPr lang="en-US" sz="1200" dirty="0">
                          <a:effectLst/>
                        </a:rPr>
                        <a:t> via </a:t>
                      </a:r>
                      <a:r>
                        <a:rPr lang="en-US" sz="1200" dirty="0" err="1">
                          <a:effectLst/>
                        </a:rPr>
                        <a:t>NVSwitch</a:t>
                      </a:r>
                      <a:r>
                        <a:rPr lang="en-US" sz="1200" dirty="0">
                          <a:effectLst/>
                        </a:rPr>
                        <a:t> inside DGX-2)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50 000 Mbytes/sec</a:t>
                      </a:r>
                      <a:endParaRPr lang="en-US" sz="1200" dirty="0">
                        <a:effectLst/>
                        <a:latin typeface="Avenir Book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29256"/>
              </p:ext>
            </p:extLst>
          </p:nvPr>
        </p:nvGraphicFramePr>
        <p:xfrm>
          <a:off x="3017521" y="3494002"/>
          <a:ext cx="5448299" cy="154228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4239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243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60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Multi-Node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Typical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Bandwith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Fast Ethernet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12.5 </a:t>
                      </a:r>
                      <a:r>
                        <a:rPr lang="en-US" sz="1400" dirty="0" err="1">
                          <a:effectLst/>
                        </a:rPr>
                        <a:t>MBytes</a:t>
                      </a:r>
                      <a:r>
                        <a:rPr lang="en-US" sz="1400" dirty="0">
                          <a:effectLst/>
                        </a:rPr>
                        <a:t>/sec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0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Gigabit Ethernet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125 </a:t>
                      </a:r>
                      <a:r>
                        <a:rPr lang="en-US" sz="1400" dirty="0" err="1">
                          <a:effectLst/>
                        </a:rPr>
                        <a:t>MBytes</a:t>
                      </a:r>
                      <a:r>
                        <a:rPr lang="en-US" sz="1400" dirty="0">
                          <a:effectLst/>
                        </a:rPr>
                        <a:t>/sec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7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InfiniBand</a:t>
                      </a:r>
                      <a:r>
                        <a:rPr lang="en-US" sz="1400" dirty="0">
                          <a:effectLst/>
                        </a:rPr>
                        <a:t> HDR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6250 Mbytes/sec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03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InfiniBand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Melanox</a:t>
                      </a:r>
                      <a:endParaRPr lang="en-US" sz="14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25 000 Mbytes/sec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7" name="Рисунок 16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94968" y="1296263"/>
            <a:ext cx="443520" cy="46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32">
            <a:extLst>
              <a:ext uri="{FF2B5EF4-FFF2-40B4-BE49-F238E27FC236}">
                <a16:creationId xmlns:a16="http://schemas.microsoft.com/office/drawing/2014/main" xmlns="" id="{BAED463C-93E2-CB71-4579-BFBB64A18D76}"/>
              </a:ext>
            </a:extLst>
          </p:cNvPr>
          <p:cNvSpPr/>
          <p:nvPr/>
        </p:nvSpPr>
        <p:spPr>
          <a:xfrm>
            <a:off x="8531332" y="0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venir Book" charset="0"/>
                <a:cs typeface="Avenir Book" charset="0"/>
              </a:rPr>
              <a:t>#</a:t>
            </a:r>
            <a:r>
              <a:rPr lang="en-US" sz="2000" dirty="0" smtClean="0">
                <a:latin typeface="Avenir Book" charset="0"/>
                <a:cs typeface="Avenir Book" charset="0"/>
              </a:rPr>
              <a:t>52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284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3305674" y="3247785"/>
            <a:ext cx="2368685" cy="212021"/>
          </a:xfrm>
          <a:prstGeom prst="rect">
            <a:avLst/>
          </a:prstGeom>
          <a:solidFill>
            <a:srgbClr val="F4A5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305674" y="2356559"/>
            <a:ext cx="2368685" cy="212021"/>
          </a:xfrm>
          <a:prstGeom prst="rect">
            <a:avLst/>
          </a:prstGeom>
          <a:solidFill>
            <a:srgbClr val="F4A5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3">
            <a:extLst>
              <a:ext uri="{FF2B5EF4-FFF2-40B4-BE49-F238E27FC236}">
                <a16:creationId xmlns="" xmlns:a16="http://schemas.microsoft.com/office/drawing/2014/main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19246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</a:rPr>
              <a:t>Ch4: AES </a:t>
            </a:r>
            <a:r>
              <a:rPr lang="en-US" sz="2400" dirty="0">
                <a:solidFill>
                  <a:schemeClr val="bg1"/>
                </a:solidFill>
                <a:latin typeface="Avenir Black"/>
              </a:rPr>
              <a:t>and its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</a:rPr>
              <a:t>Friends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55" y="1023195"/>
            <a:ext cx="1315684" cy="1315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95" y="1005467"/>
            <a:ext cx="1353364" cy="1340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217927" y="2387039"/>
            <a:ext cx="29383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itchFamily="34" charset="0"/>
                <a:cs typeface="Arial" pitchFamily="34" charset="0"/>
              </a:rPr>
              <a:t>Incorrect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Electronic 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Code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Book </a:t>
            </a:r>
            <a:r>
              <a:rPr lang="en-US" sz="1200" b="1" dirty="0">
                <a:latin typeface="Arial" pitchFamily="34" charset="0"/>
                <a:cs typeface="Arial" pitchFamily="34" charset="0"/>
              </a:rPr>
              <a:t>(ECB)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6733658" y="2796886"/>
            <a:ext cx="20649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venir Book"/>
              </a:rPr>
              <a:t>Images: Google Search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Avenir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40" y="905401"/>
            <a:ext cx="6050440" cy="14168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2000" dirty="0"/>
              <a:t>AES is secure for encoding a </a:t>
            </a:r>
            <a:r>
              <a:rPr lang="en-US" sz="2000" b="1" dirty="0"/>
              <a:t>single </a:t>
            </a:r>
            <a:r>
              <a:rPr lang="en-US" sz="2000" b="1" dirty="0" smtClean="0"/>
              <a:t>block</a:t>
            </a:r>
            <a:endParaRPr lang="en-US" sz="2000" dirty="0"/>
          </a:p>
          <a:p>
            <a:pPr algn="ctr"/>
            <a:r>
              <a:rPr lang="en-US" sz="2000" dirty="0" smtClean="0"/>
              <a:t>For </a:t>
            </a:r>
            <a:r>
              <a:rPr lang="en-US" sz="2000" dirty="0"/>
              <a:t>multiple blocks, </a:t>
            </a:r>
            <a:r>
              <a:rPr lang="en-US" sz="2000" dirty="0" smtClean="0"/>
              <a:t>it </a:t>
            </a:r>
            <a:r>
              <a:rPr lang="en-US" sz="2000" dirty="0"/>
              <a:t>should be used with </a:t>
            </a:r>
            <a:r>
              <a:rPr lang="en-US" sz="2000" dirty="0" smtClean="0"/>
              <a:t>a </a:t>
            </a:r>
          </a:p>
          <a:p>
            <a:pPr algn="ctr"/>
            <a:r>
              <a:rPr lang="en-US" sz="2000" b="1" i="1" dirty="0" smtClean="0"/>
              <a:t>Mode </a:t>
            </a:r>
            <a:r>
              <a:rPr lang="en-US" sz="2000" b="1" i="1" dirty="0"/>
              <a:t>of </a:t>
            </a:r>
            <a:r>
              <a:rPr lang="en-US" sz="2000" b="1" i="1" dirty="0" smtClean="0"/>
              <a:t>Operation </a:t>
            </a:r>
            <a:r>
              <a:rPr lang="en-US" sz="2000" b="1" i="1" dirty="0"/>
              <a:t>Algorithm</a:t>
            </a:r>
            <a:endParaRPr lang="en-US" sz="2000" i="1" dirty="0" smtClean="0">
              <a:latin typeface="+mj-lt"/>
              <a:cs typeface="Avenir Black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040" y="3489809"/>
            <a:ext cx="6050440" cy="1432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2000" dirty="0"/>
              <a:t>To </a:t>
            </a:r>
            <a:r>
              <a:rPr lang="en-US" sz="2000" dirty="0" smtClean="0"/>
              <a:t>ensure that message </a:t>
            </a:r>
            <a:r>
              <a:rPr lang="en-US" sz="2000" dirty="0"/>
              <a:t>has not been altered in </a:t>
            </a:r>
            <a:r>
              <a:rPr lang="en-US" sz="2000" dirty="0" smtClean="0"/>
              <a:t>transit, </a:t>
            </a:r>
          </a:p>
          <a:p>
            <a:pPr algn="ctr"/>
            <a:r>
              <a:rPr lang="en-US" sz="2000" dirty="0" smtClean="0"/>
              <a:t>AES </a:t>
            </a:r>
            <a:r>
              <a:rPr lang="en-US" sz="2000" dirty="0"/>
              <a:t>should be paired with </a:t>
            </a:r>
            <a:r>
              <a:rPr lang="en-US" sz="2000" dirty="0" smtClean="0"/>
              <a:t>a</a:t>
            </a:r>
            <a:endParaRPr lang="en-US" sz="2000" dirty="0"/>
          </a:p>
          <a:p>
            <a:pPr algn="ctr"/>
            <a:r>
              <a:rPr lang="en-US" sz="2000" b="1" i="1" dirty="0" smtClean="0"/>
              <a:t>Message </a:t>
            </a:r>
            <a:r>
              <a:rPr lang="en-US" sz="2000" b="1" i="1" dirty="0"/>
              <a:t>Authentication </a:t>
            </a:r>
            <a:r>
              <a:rPr lang="en-US" sz="2000" b="1" i="1" dirty="0" smtClean="0"/>
              <a:t>Code Algorithm</a:t>
            </a:r>
            <a:endParaRPr lang="en-US" sz="2000" i="1" dirty="0" smtClean="0"/>
          </a:p>
          <a:p>
            <a:pPr algn="ctr"/>
            <a:r>
              <a:rPr lang="en-US" sz="2000" dirty="0" smtClean="0"/>
              <a:t>(Similar </a:t>
            </a:r>
            <a:r>
              <a:rPr lang="en-US" sz="2000" dirty="0"/>
              <a:t>to CRC for non-secure </a:t>
            </a:r>
            <a:r>
              <a:rPr lang="en-US" sz="2000" dirty="0" smtClean="0"/>
              <a:t>applications)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17021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53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5508" y="2608785"/>
            <a:ext cx="5454271" cy="600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2000" b="1" dirty="0" smtClean="0"/>
              <a:t>AES </a:t>
            </a:r>
            <a:r>
              <a:rPr lang="en-US" sz="2000" b="1" dirty="0"/>
              <a:t>with EAX </a:t>
            </a:r>
            <a:r>
              <a:rPr lang="en-US" sz="2000" b="1" dirty="0" smtClean="0"/>
              <a:t>Authentication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 flipH="1" flipV="1">
            <a:off x="3137724" y="2289811"/>
            <a:ext cx="1" cy="318975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>
            <a:off x="3126294" y="3209670"/>
            <a:ext cx="0" cy="28014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27" y="3473776"/>
            <a:ext cx="2938388" cy="1413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263766" y="2306821"/>
            <a:ext cx="25960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Overhead: 16 bytes/message</a:t>
            </a:r>
            <a:endParaRPr lang="en-US" sz="1400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269980" y="3202651"/>
            <a:ext cx="2589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Overhead: 16 bytes/message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376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3" y="732663"/>
            <a:ext cx="8605915" cy="398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3">
            <a:extLst>
              <a:ext uri="{FF2B5EF4-FFF2-40B4-BE49-F238E27FC236}">
                <a16:creationId xmlns="" xmlns:a16="http://schemas.microsoft.com/office/drawing/2014/main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19246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Black"/>
              </a:rPr>
              <a:t>Ch4: A </a:t>
            </a:r>
            <a:r>
              <a:rPr lang="en-US" sz="2400" dirty="0">
                <a:solidFill>
                  <a:schemeClr val="bg1"/>
                </a:solidFill>
                <a:latin typeface="Avenir Black"/>
              </a:rPr>
              <a:t>Day of Life for Message with CKKS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</a:rPr>
              <a:t>Scheme 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1400536"/>
            <a:ext cx="9144000" cy="37429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246795" y="2404872"/>
            <a:ext cx="5289631" cy="6705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37575" y="1538063"/>
            <a:ext cx="7155315" cy="7270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200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</a:t>
            </a:r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54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Прямая со стрелкой 10"/>
          <p:cNvCxnSpPr>
            <a:stCxn id="8" idx="0"/>
          </p:cNvCxnSpPr>
          <p:nvPr/>
        </p:nvCxnSpPr>
        <p:spPr>
          <a:xfrm flipH="1" flipV="1">
            <a:off x="4844327" y="1106073"/>
            <a:ext cx="670906" cy="43199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497480" y="496310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8656229" y="4966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8815399" y="4959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973070" y="4963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\documentclass{article}&#10;\usepackage{amsmath}&#10;\pagestyle{empty}&#10;\begin{document}&#10;&#10;&#10;For input with $d$ scalars, amount of ciphertexts is &#10;$&#10;\lceil &#10;\frac{d}{N/2}&#10;\rceil&#10;$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37" y="1717363"/>
            <a:ext cx="6801033" cy="395084"/>
          </a:xfrm>
          <a:prstGeom prst="rect">
            <a:avLst/>
          </a:prstGeom>
        </p:spPr>
      </p:pic>
      <p:pic>
        <p:nvPicPr>
          <p:cNvPr id="5" name="Рисунок 4" descr="\documentclass{article}&#10;\usepackage{amsmath}&#10;\pagestyle{empty}&#10;\begin{document}&#10;&#10;&#10;For AES-128 compatibility level $N &gt; 16\,384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290" y="2630807"/>
            <a:ext cx="4854857" cy="2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6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3" y="732663"/>
            <a:ext cx="8605915" cy="398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3">
            <a:extLst>
              <a:ext uri="{FF2B5EF4-FFF2-40B4-BE49-F238E27FC236}">
                <a16:creationId xmlns="" xmlns:a16="http://schemas.microsoft.com/office/drawing/2014/main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19246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</a:rPr>
              <a:t>Ch4: A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</a:rPr>
              <a:t>Day of Life for Message with CKKS Scheme 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772265" y="1718310"/>
            <a:ext cx="2329825" cy="81137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684" y="619389"/>
            <a:ext cx="9144000" cy="9922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200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#54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6474502" y="2131619"/>
            <a:ext cx="275486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8497480" y="49631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8656229" y="496616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8815399" y="4959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973070" y="4963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\documentclass{article}&#10;\usepackage{amsmath}&#10;\pagestyle{empty}&#10;\begin{document}&#10;&#10;$2 \cdot \frac{N}{2} \cdot \lceil \frac{d}{N/2} \rceil$ bits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052" y="1950140"/>
            <a:ext cx="2045208" cy="39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1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3" y="732663"/>
            <a:ext cx="8605915" cy="398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3">
            <a:extLst>
              <a:ext uri="{FF2B5EF4-FFF2-40B4-BE49-F238E27FC236}">
                <a16:creationId xmlns="" xmlns:a16="http://schemas.microsoft.com/office/drawing/2014/main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19246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</a:rPr>
              <a:t>Ch4: A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</a:rPr>
              <a:t>Day of Life for Message with CKKS Scheme 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3825240"/>
            <a:ext cx="9144000" cy="13182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684" y="619389"/>
            <a:ext cx="9144000" cy="220592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444505" y="2037655"/>
            <a:ext cx="3661396" cy="73996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Cambria Math"/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200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#54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2402185" y="1624721"/>
            <a:ext cx="2783225" cy="154138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Овал 12"/>
          <p:cNvSpPr/>
          <p:nvPr/>
        </p:nvSpPr>
        <p:spPr>
          <a:xfrm>
            <a:off x="8656229" y="4966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8815399" y="495978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973070" y="496309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15489" y="3906776"/>
            <a:ext cx="6955796" cy="10789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cs typeface="Avenir Black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2343150" y="3400648"/>
            <a:ext cx="0" cy="51543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8497480" y="49631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5120640" y="1020799"/>
            <a:ext cx="3992881" cy="5536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cs typeface="Avenir Black"/>
            </a:endParaRPr>
          </a:p>
        </p:txBody>
      </p:sp>
      <p:pic>
        <p:nvPicPr>
          <p:cNvPr id="43" name="Рисунок 42" descr="\documentclass{article}&#10;\usepackage{amsmath}&#10;\pagestyle{empty}&#10;\begin{document}&#10;&#10;&#10;\# bits to store $q$ is $Q=\log_2(q)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91" y="2131423"/>
            <a:ext cx="3440699" cy="256390"/>
          </a:xfrm>
          <a:prstGeom prst="rect">
            <a:avLst/>
          </a:prstGeom>
        </p:spPr>
      </p:pic>
      <p:pic>
        <p:nvPicPr>
          <p:cNvPr id="20" name="Рисунок 19" descr="\documentclass{article}&#10;\usepackage{amsmath}&#10;\pagestyle{empty}&#10;\begin{document}&#10;&#10;&#10;$Q \ge 438$ for AES-128 level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790" y="2483181"/>
            <a:ext cx="2913524" cy="230095"/>
          </a:xfrm>
          <a:prstGeom prst="rect">
            <a:avLst/>
          </a:prstGeom>
        </p:spPr>
      </p:pic>
      <p:pic>
        <p:nvPicPr>
          <p:cNvPr id="25" name="Рисунок 24" descr="\documentclass{article}&#10;\usepackage{amsmath}&#10;\usepackage{amssymb}&#10;&#10;\pagestyle{empty}&#10;\begin{document}&#10;&#10;All keys in CKKS are polynomials from $\mathbb{Z}_q [x]/(x^N+1)$&#10;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90" y="4067809"/>
            <a:ext cx="6122666" cy="284952"/>
          </a:xfrm>
          <a:prstGeom prst="rect">
            <a:avLst/>
          </a:prstGeom>
        </p:spPr>
      </p:pic>
      <p:pic>
        <p:nvPicPr>
          <p:cNvPr id="26" name="Рисунок 25" descr="\documentclass{article}&#10;\usepackage{amsmath}&#10;\pagestyle{empty}&#10;\begin{document}&#10;&#10;The key size is $Q \cdot N$ bits&#10;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39" y="4522333"/>
            <a:ext cx="2800762" cy="230095"/>
          </a:xfrm>
          <a:prstGeom prst="rect">
            <a:avLst/>
          </a:prstGeom>
        </p:spPr>
      </p:pic>
      <p:pic>
        <p:nvPicPr>
          <p:cNvPr id="28" name="Рисунок 27" descr="\documentclass{article}&#10;\usepackage{amsmath}&#10;\pagestyle{empty}&#10;\begin{document}&#10;&#10;$m^{''}( {\rm shared} ) = pk({\rm secret}) \cdot m' + {\rm noise}$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01" y="1148884"/>
            <a:ext cx="3664893" cy="276132"/>
          </a:xfrm>
          <a:prstGeom prst="rect">
            <a:avLst/>
          </a:prstGeom>
        </p:spPr>
      </p:pic>
      <p:cxnSp>
        <p:nvCxnSpPr>
          <p:cNvPr id="29" name="Прямая со стрелкой 28"/>
          <p:cNvCxnSpPr/>
          <p:nvPr/>
        </p:nvCxnSpPr>
        <p:spPr>
          <a:xfrm>
            <a:off x="5284470" y="1574538"/>
            <a:ext cx="0" cy="159157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>
            <a:off x="65468" y="1005559"/>
            <a:ext cx="4893227" cy="61154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Cambria Math"/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2" name="Рисунок 41" descr="\documentclass{article}&#10;\usepackage{amsmath}&#10;\pagestyle{empty}&#10;\begin{document}&#10;&#10;\# bits to store $m{''}$ is: $2 \cdot 2 \cdot \frac{N}{2} \cdot \lceil \frac{d}{N/2} \rceil \cdot Q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89" y="1146395"/>
            <a:ext cx="4148985" cy="329254"/>
          </a:xfrm>
          <a:prstGeom prst="rect">
            <a:avLst/>
          </a:prstGeom>
        </p:spPr>
      </p:pic>
      <p:cxnSp>
        <p:nvCxnSpPr>
          <p:cNvPr id="49" name="Прямая со стрелкой 48"/>
          <p:cNvCxnSpPr/>
          <p:nvPr/>
        </p:nvCxnSpPr>
        <p:spPr>
          <a:xfrm>
            <a:off x="5855970" y="2779893"/>
            <a:ext cx="0" cy="46102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57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3" y="732663"/>
            <a:ext cx="8605915" cy="398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3">
            <a:extLst>
              <a:ext uri="{FF2B5EF4-FFF2-40B4-BE49-F238E27FC236}">
                <a16:creationId xmlns="" xmlns:a16="http://schemas.microsoft.com/office/drawing/2014/main" id="{7629A1D0-6F47-7E4C-98FD-72923EE912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19246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lack"/>
              </a:rPr>
              <a:t>Ch4: A </a:t>
            </a:r>
            <a:r>
              <a:rPr lang="en-US" sz="2400" dirty="0" smtClean="0">
                <a:solidFill>
                  <a:schemeClr val="bg1"/>
                </a:solidFill>
                <a:latin typeface="Avenir Black"/>
              </a:rPr>
              <a:t>Day of Life for Message with CKKS Scheme </a:t>
            </a:r>
            <a:endParaRPr lang="en-US" sz="2400" dirty="0">
              <a:solidFill>
                <a:schemeClr val="bg1"/>
              </a:solidFill>
              <a:latin typeface="Avenir Black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684" y="619389"/>
            <a:ext cx="9144000" cy="332396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200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#54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8497480" y="496310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8656229" y="496616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8815399" y="495978"/>
            <a:ext cx="46171" cy="4598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8973070" y="496309"/>
            <a:ext cx="46171" cy="459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08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burla\Downloads\references_by_years_kburlachenko_thesis.e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50" y="17398"/>
            <a:ext cx="9458150" cy="526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93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5">
            <a:extLst>
              <a:ext uri="{FF2B5EF4-FFF2-40B4-BE49-F238E27FC236}">
                <a16:creationId xmlns:a16="http://schemas.microsoft.com/office/drawing/2014/main" xmlns="" id="{06B0E979-D600-A745-8364-7F2F6965E043}"/>
              </a:ext>
            </a:extLst>
          </p:cNvPr>
          <p:cNvSpPr txBox="1">
            <a:spLocks/>
          </p:cNvSpPr>
          <p:nvPr/>
        </p:nvSpPr>
        <p:spPr>
          <a:xfrm>
            <a:off x="0" y="1136"/>
            <a:ext cx="9144000" cy="577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</a:rPr>
              <a:t>Ch3: EF21 </a:t>
            </a:r>
            <a:r>
              <a:rPr lang="en-US" sz="2400" b="1" dirty="0" smtClean="0">
                <a:solidFill>
                  <a:schemeClr val="bg1"/>
                </a:solidFill>
              </a:rPr>
              <a:t>Reloaded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57683" y="1122910"/>
            <a:ext cx="714644" cy="61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701985" y="2172784"/>
            <a:ext cx="626040" cy="53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4 1 1" descr="undefine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1" y="3789593"/>
            <a:ext cx="552854" cy="100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 1 1" descr="\documentclass{article}&#10;\usepackage{amsmath}&#10;\pagestyle{empty}&#10;\begin{document}&#10;&#10;$L_1=1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90" y="1384627"/>
            <a:ext cx="798364" cy="236494"/>
          </a:xfrm>
          <a:prstGeom prst="rect">
            <a:avLst/>
          </a:prstGeom>
        </p:spPr>
      </p:pic>
      <p:pic>
        <p:nvPicPr>
          <p:cNvPr id="5" name="Picture 4 2" descr="\documentclass{article}&#10;\usepackage{amsmath}&#10;\pagestyle{empty}&#10;\begin{document}&#10;&#10;$L_2=1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71" y="2324413"/>
            <a:ext cx="799955" cy="237612"/>
          </a:xfrm>
          <a:prstGeom prst="rect">
            <a:avLst/>
          </a:prstGeom>
        </p:spPr>
      </p:pic>
      <p:pic>
        <p:nvPicPr>
          <p:cNvPr id="6" name="Рисунок 5" descr="\documentclass{article}&#10;\usepackage{amsmath}&#10;\pagestyle{empty}&#10;\begin{document}&#10;&#10;$L_3=1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51" y="3162305"/>
            <a:ext cx="801550" cy="242195"/>
          </a:xfrm>
          <a:prstGeom prst="rect">
            <a:avLst/>
          </a:prstGeom>
        </p:spPr>
      </p:pic>
      <p:pic>
        <p:nvPicPr>
          <p:cNvPr id="7" name="Рисунок 6" descr="\documentclass{article}&#10;\usepackage{amsmath}&#10;\pagestyle{empty}&#10;\begin{document}&#10;&#10;$L_4=1000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66" y="4081726"/>
            <a:ext cx="1237833" cy="241001"/>
          </a:xfrm>
          <a:prstGeom prst="rect">
            <a:avLst/>
          </a:prstGeom>
        </p:spPr>
      </p:pic>
      <p:pic>
        <p:nvPicPr>
          <p:cNvPr id="49" name="Picture 7 1" descr="C:\Users\burla\Downloads\tesla_roadster_17-removebg-preview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2" y="2622427"/>
            <a:ext cx="1490645" cy="9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Рисунок 52" descr="\documentclass{article}&#10;\usepackage{amsmath}&#10;\pagestyle{empty}&#10;\begin{document}&#10;&#10;Original $n=4$ clients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7" y="673812"/>
            <a:ext cx="2875964" cy="284649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BAED463C-93E2-CB71-4579-BFBB64A18D76}"/>
              </a:ext>
            </a:extLst>
          </p:cNvPr>
          <p:cNvSpPr/>
          <p:nvPr/>
        </p:nvSpPr>
        <p:spPr>
          <a:xfrm>
            <a:off x="8528820" y="12006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venir Book" charset="0"/>
                <a:cs typeface="Avenir Book" charset="0"/>
              </a:rPr>
              <a:t>#55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31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2333,708"/>
  <p:tag name="LATEXADDIN" val="\documentclass{article}&#10;\usepackage{amsmath}&#10;\pagestyle{empty}&#10;\begin{document}&#10;&#10;$f_n$ is a local loss constructed from data $D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43,9445"/>
  <p:tag name="LATEXADDIN" val="\documentclass{article}&#10;\usepackage{amsmath}&#10;\pagestyle{empty}&#10;\begin{document}&#10;&#10;&#10;$\nabla f_n(x^k)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75,028"/>
  <p:tag name="LATEXADDIN" val="\documentclass{article}&#10;\usepackage{amsmath}&#10;\usepackage{amssymb}&#10;&#10;\pagestyle{empty}&#10;\begin{document}&#10;&#10;&#10;$g_i^{k+1}=g_i^{k}+C_i^k(\nabla f_i(x^{k+1}) - g_i^k)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50,844"/>
  <p:tag name="LATEXADDIN" val="\documentclass{article}&#10;\usepackage{amsmath}&#10;\pagestyle{empty}&#10;\begin{document}&#10;&#10;$x^{k+1}=x^k - \frac{\gamma}{n} \sum_{i=1}^{n} g_i^k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712,786"/>
  <p:tag name="LATEXADDIN" val="\documentclass{article}&#10;\usepackage{amsmath}&#10;\pagestyle{empty}&#10;\begin{document}&#10;&#10;\textbf{EF21: Error Feedback 2021}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9,9475"/>
  <p:tag name="ORIGINALWIDTH" val="2126,734"/>
  <p:tag name="LATEXADDIN" val="\documentclass{article}&#10;\usepackage{amsmath}&#10;\pagestyle{empty}&#10;\begin{document}&#10;\,\\&#10;Reconstructible at the server from \\&#10;1) received compressed messages \\&#10;2) previous server states $g_1^{k-1},\dots,g_n^{k-1}$&#10;&#10;\end{document}"/>
  <p:tag name="IGUANATEXSIZE" val="24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75,028"/>
  <p:tag name="LATEXADDIN" val="\documentclass{article}&#10;\usepackage{amsmath}&#10;\usepackage{amssymb}&#10;&#10;\pagestyle{empty}&#10;\begin{document}&#10;&#10;&#10;$g_i^{k+1}=g_i^{k}+C_i^k(\nabla f_i(x^{k+1}) - g_i^k)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50,844"/>
  <p:tag name="LATEXADDIN" val="\documentclass{article}&#10;\usepackage{amsmath}&#10;\pagestyle{empty}&#10;\begin{document}&#10;&#10;$x^{k+1}=x^k - \frac{\gamma}{n} \sum_{i=1}^{n} g_i^k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3,6895"/>
  <p:tag name="ORIGINALWIDTH" val="2192,726"/>
  <p:tag name="LATEXADDIN" val="\documentclass{article}&#10;\usepackage{amsmath}&#10;\pagestyle{empty}&#10;\begin{document}&#10;&#10;$$&#10;0 &lt; \gamma \le \left( L + \sqrt{\frac{1}{n} \sum_{i=1}^{n} L_i^2 } \times \sqrt{\frac{\beta(\alpha)}{\theta(\alpha)}} \right)^{-1}&#10;$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3,9745"/>
  <p:tag name="ORIGINALWIDTH" val="1996,25"/>
  <p:tag name="LATEXADDIN" val="\documentclass{article}&#10;\usepackage{amsmath}&#10;\usepackage{amssymb}&#10;&#10;\pagestyle{empty}&#10;\begin{document}&#10;&#10;&#10;$\mathbb{E} \left[ \|\nabla f(\hat{x}^T)\|^2 \right] \le \frac{2(f(x^0) - f^\star)}{\gamma T} + \frac{G^0}{\theta (\alpha)T}$&#10;&#10;\end{document}"/>
  <p:tag name="IGUANATEXSIZE" val="20"/>
  <p:tag name="IGUANATEXCURSOR" val="2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147,731"/>
  <p:tag name="LATEXADDIN" val="\documentclass{article}&#10;\usepackage{amsmath}&#10;\pagestyle{empty}&#10;\begin{document}&#10;&#10;\textbf{The EF21 analysis allows step size}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712,786"/>
  <p:tag name="LATEXADDIN" val="\documentclass{article}&#10;\usepackage{amsmath}&#10;\pagestyle{empty}&#10;\begin{document}&#10;&#10;\textbf{EF21: Error Feedback 2021}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5,98803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1560,555"/>
  <p:tag name="LATEXADDIN" val="\documentclass{article}&#10;\usepackage{amsmath}&#10;\pagestyle{empty}&#10;\begin{document}&#10;&#10;$\alpha = \frac{K}{d}$ for Top$K$ compressor&#10;&#10;&#10;\end{document}"/>
  <p:tag name="IGUANATEXSIZE" val="12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,478"/>
  <p:tag name="ORIGINALWIDTH" val="1974,503"/>
  <p:tag name="LATEXADDIN" val="\documentclass{article}&#10;\usepackage{amsmath}&#10;\pagestyle{empty}&#10;\begin{document}&#10;&#10;$\theta(\alpha) := 1-\sqrt{1-\alpha}, \beta(\alpha):=\frac{1-\alpha}{1-\sqrt{1-\alpha}}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867,6415"/>
  <p:tag name="LATEXADDIN" val="\documentclass{article}&#10;\usepackage{amsmath}&#10;\pagestyle{empty}&#10;\begin{document}&#10;&#10;$\approx \frac{1}{\alpha}, \alpha \in (0,0.5)$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3,6895"/>
  <p:tag name="ORIGINALWIDTH" val="2192,726"/>
  <p:tag name="LATEXADDIN" val="\documentclass{article}&#10;\usepackage{amsmath}&#10;\pagestyle{empty}&#10;\begin{document}&#10;&#10;$$&#10;0&lt; \gamma \le \left( L + \sqrt{\frac{1}{n} \sum_{i=1}^{n} L_i^2 } \times \sqrt{\frac{\beta(\alpha)}{\theta(\alpha)}} \right)^{-1}&#10;$$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3,9745"/>
  <p:tag name="ORIGINALWIDTH" val="1996,25"/>
  <p:tag name="LATEXADDIN" val="\documentclass{article}&#10;\usepackage{amsmath}&#10;\usepackage{amssymb}&#10;&#10;\pagestyle{empty}&#10;\begin{document}&#10;&#10;&#10;$\mathbb{E} \left[ \|\nabla f(\hat{x}^T)\|^2 \right] \le \frac{2(f(x^0) - f^\star)}{\gamma T} + \frac{G^0}{\theta (\alpha)T}$&#10;&#10;\end{document}"/>
  <p:tag name="IGUANATEXSIZE" val="20"/>
  <p:tag name="IGUANATEXCURSOR" val="2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75,028"/>
  <p:tag name="LATEXADDIN" val="\documentclass{article}&#10;\usepackage{amsmath}&#10;\usepackage{amssymb}&#10;&#10;\pagestyle{empty}&#10;\begin{document}&#10;&#10;&#10;$g_i^{k+1}=g_i^{k}+C_i^k(\nabla f_i(x^{k+1}) - g_i^k)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50,844"/>
  <p:tag name="LATEXADDIN" val="\documentclass{article}&#10;\usepackage{amsmath}&#10;\pagestyle{empty}&#10;\begin{document}&#10;&#10;$x^{k+1}=x^k - \frac{\gamma}{n} \sum_{i=1}^{n} g_i^k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630,296"/>
  <p:tag name="LATEXADDIN" val="\documentclass{article}&#10;\usepackage{amsmath}&#10;\pagestyle{empty}&#10;\begin{document}&#10;&#10;&#10;$G^0 := \sum_{i=1}^{n} \frac{1}{n} \| g_i^0 - {\nabla f_i(x^0)}\|^2$&#10;&#10;\end{document}"/>
  <p:tag name="IGUANATEXSIZE" val="9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,7263"/>
  <p:tag name="ORIGINALWIDTH" val="781,4023"/>
  <p:tag name="LATEXADDIN" val="\documentclass{article}&#10;\usepackage{amsmath}&#10;\usepackage{amssymb}&#10;\pagestyle{empty}&#10;\begin{document}&#10;&#10;$$f^\star = \inf_{x \in \mathbb{R}^d} f(x)$$&#10;&#10;&#10;\end{document}"/>
  <p:tag name="IGUANATEXSIZE" val="22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346,832"/>
  <p:tag name="LATEXADDIN" val="\documentclass{article}&#10;\usepackage{amsmath}&#10;\usepackage{amssymb}&#10;\pagestyle{empty}&#10;\begin{document}&#10;&#10;$$\widehat{x}^T \sim_{\rm u.a.r.} \{ x^0,\dots, x^{T-1}\}$$&#10;&#10;&#10;\end{document}"/>
  <p:tag name="IGUANATEXSIZE" val="22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8,98764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147,731"/>
  <p:tag name="LATEXADDIN" val="\documentclass{article}&#10;\usepackage{amsmath}&#10;\pagestyle{empty}&#10;\begin{document}&#10;&#10;\textbf{The EF21 analysis allows step size}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712,786"/>
  <p:tag name="LATEXADDIN" val="\documentclass{article}&#10;\usepackage{amsmath}&#10;\pagestyle{empty}&#10;\begin{document}&#10;&#10;\textbf{EF21: Error Feedback 2021}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1560,555"/>
  <p:tag name="LATEXADDIN" val="\documentclass{article}&#10;\usepackage{amsmath}&#10;\pagestyle{empty}&#10;\begin{document}&#10;&#10;$\alpha = \frac{K}{d}$ for Top$K$ compressor&#10;&#10;&#10;\end{document}"/>
  <p:tag name="IGUANATEXSIZE" val="12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,478"/>
  <p:tag name="ORIGINALWIDTH" val="1974,503"/>
  <p:tag name="LATEXADDIN" val="\documentclass{article}&#10;\usepackage{amsmath}&#10;\pagestyle{empty}&#10;\begin{document}&#10;&#10;$\theta(\alpha) := 1-\sqrt{1-\alpha}, \beta(\alpha):=\frac{1-\alpha}{1-\sqrt{1-\alpha}}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3,6895"/>
  <p:tag name="ORIGINALWIDTH" val="1967,754"/>
  <p:tag name="LATEXADDIN" val="\documentclass{article}&#10;\usepackage{amsmath}&#10;\pagestyle{empty}&#10;\begin{document}&#10;&#10;$$&#10;\gamma = \left( L + \sqrt{\frac{1}{n} \sum_{i=1}^{n} L_i^2 } \times \sqrt{\frac{\beta(\alpha)}{\theta(\alpha)}} \right)^{-1}&#10;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713,536"/>
  <p:tag name="LATEXADDIN" val="\documentclass{article}&#10;\usepackage{amsmath}&#10;\pagestyle{empty}&#10;\begin{document}&#10;&#10;\textbf{The best step size for EF21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3,6895"/>
  <p:tag name="ORIGINALWIDTH" val="1967,754"/>
  <p:tag name="LATEXADDIN" val="\documentclass{article}&#10;\usepackage{amsmath}&#10;\pagestyle{empty}&#10;\begin{document}&#10;&#10;$$&#10;\gamma = \left( L + \sqrt{\frac{1}{n} \sum_{i=1}^{n} L_i^2 } \times \sqrt{\frac{\beta(\alpha)}{\theta(\alpha)}} \right)^{-1}&#10;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5,9393"/>
  <p:tag name="ORIGINALWIDTH" val="1459,318"/>
  <p:tag name="LATEXADDIN" val="\documentclass{article}&#10;\usepackage{amsmath}&#10;\pagestyle{empty}&#10;\begin{document}&#10;&#10;&#10;\[&#10;L&#10;\le &#10;\underbrace{\frac{1}{n}\sum L_i}_{\text{AM}} &#10;\le &#10;\underbrace{\sqrt{\frac{1}{n}\sum L_i^2}}_{\text{QM}}&#10;\]&#10;&#10;&#10;\end{document}"/>
  <p:tag name="IGUANATEXSIZE" val="22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658,793"/>
  <p:tag name="LATEXADDIN" val="\documentclass{article}&#10;\usepackage{amsmath}&#10;\pagestyle{empty}&#10;\begin{document}&#10;&#10;&#10;This is already very important&#10;&#10;&#10;\end{document}"/>
  <p:tag name="IGUANATEXSIZE" val="22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713,536"/>
  <p:tag name="LATEXADDIN" val="\documentclass{article}&#10;\usepackage{amsmath}&#10;\pagestyle{empty}&#10;\begin{document}&#10;&#10;\textbf{The best step size for EF21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2,4859"/>
  <p:tag name="LATEXADDIN" val="\documentclass{article}&#10;\usepackage{amsmath}&#10;\pagestyle{empty}&#10;\begin{document}&#10;&#10;$f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066,367"/>
  <p:tag name="LATEXADDIN" val="\documentclass{article}&#10;\usepackage{amsmath}&#10;\pagestyle{empty}&#10;\begin{document}&#10;&#10;Can we decrease it?&#10;&#10;&#10;&#10;&#10;\end{document}"/>
  <p:tag name="IGUANATEXSIZE" val="22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3,6895"/>
  <p:tag name="ORIGINALWIDTH" val="1967,754"/>
  <p:tag name="LATEXADDIN" val="\documentclass{article}&#10;\usepackage{amsmath}&#10;\pagestyle{empty}&#10;\begin{document}&#10;&#10;$$&#10;\gamma = \left( L + \sqrt{\frac{1}{n} \sum_{i=1}^{n} L_i^2 } \times \sqrt{\frac{\beta(\alpha)}{\theta(\alpha)}} \right)^{-1}&#10;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744,282"/>
  <p:tag name="LATEXADDIN" val="\documentclass{article}&#10;\usepackage{amsmath}&#10;\pagestyle{empty}&#10;\begin{document}&#10;&#10;And it can be arbitrarily big for &#10;&#10;&#10;\end{document}"/>
  <p:tag name="IGUANATEXSIZE" val="22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1019,872"/>
  <p:tag name="LATEXADDIN" val="\documentclass{article}&#10;\usepackage{amsmath}&#10;\pagestyle{empty}&#10;\begin{document}&#10;&#10;&#10;Top$K$ with $K\ll d$&#10;&#10;&#10;\end{document}"/>
  <p:tag name="IGUANATEXSIZE" val="22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713,536"/>
  <p:tag name="LATEXADDIN" val="\documentclass{article}&#10;\usepackage{amsmath}&#10;\pagestyle{empty}&#10;\begin{document}&#10;&#10;\textbf{The best step size for EF21}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066,367"/>
  <p:tag name="LATEXADDIN" val="\documentclass{article}&#10;\usepackage{amsmath}&#10;\pagestyle{empty}&#10;\begin{document}&#10;&#10;Can we decrease it?&#10;&#10;&#10;&#10;&#10;\end{document}"/>
  <p:tag name="IGUANATEXSIZE" val="22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3,6895"/>
  <p:tag name="ORIGINALWIDTH" val="1967,754"/>
  <p:tag name="LATEXADDIN" val="\documentclass{article}&#10;\usepackage{amsmath}&#10;\pagestyle{empty}&#10;\begin{document}&#10;&#10;$$&#10;\gamma = \left( L + \sqrt{\frac{1}{n} \sum_{i=1}^{n} L_i^2 } \times \sqrt{\frac{\beta(\alpha)}{\theta(\alpha)}} \right)^{-1}&#10;$$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,198"/>
  <p:tag name="ORIGINALWIDTH" val="1801,275"/>
  <p:tag name="LATEXADDIN" val="\documentclass{article}&#10;\usepackage{amsmath}&#10;\pagestyle{empty}&#10;\begin{document}&#10;&#10;$$&#10;\gamma = \left( L + {\frac{1}{n} \sum_{i=1}^{n} L_i } \times \sqrt{\frac{\beta(\alpha)}{\theta(\alpha)}} \right)^{-1}&#10;$$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19,873"/>
  <p:tag name="LATEXADDIN" val="\documentclass{article}&#10;\usepackage{amsmath}&#10;\pagestyle{empty}&#10;\begin{document}&#10;&#10;\textbf{We improved the step size in $3$ different ways to}&#10;&#10;&#10;&#10;\end{document}"/>
  <p:tag name="IGUANATEXSIZE" val="19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89,314"/>
  <p:tag name="LATEXADDIN" val="\documentclass{article}&#10;\usepackage{amsmath}&#10;\pagestyle{empty}&#10;\begin{document}&#10;&#10;{The best step size for EF21}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&#10;$\nabla f_1(x^k)$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354,7057"/>
  <p:tag name="LATEXADDIN" val="\documentclass{article}&#10;\usepackage{amsmath}&#10;\pagestyle{empty}&#10;\begin{document}&#10;&#10;$L_1=1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354,7057"/>
  <p:tag name="LATEXADDIN" val="\documentclass{article}&#10;\usepackage{amsmath}&#10;\pagestyle{empty}&#10;\begin{document}&#10;&#10;$L_2=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54,7057"/>
  <p:tag name="LATEXADDIN" val="\documentclass{article}&#10;\usepackage{amsmath}&#10;\pagestyle{empty}&#10;\begin{document}&#10;&#10;$L_3=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484,4395"/>
  <p:tag name="LATEXADDIN" val="\documentclass{article}&#10;\usepackage{amsmath}&#10;\pagestyle{empty}&#10;\begin{document}&#10;&#10;$L_4=100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507,6865"/>
  <p:tag name="LATEXADDIN" val="\documentclass{article}&#10;\usepackage{amsmath}&#10;\pagestyle{empty}&#10;\begin{document}&#10;&#10;$\widehat{L_1}=\frac{5}{4}L_1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510,6861"/>
  <p:tag name="LATEXADDIN" val="\documentclass{article}&#10;\usepackage{amsmath}&#10;\pagestyle{empty}&#10;\begin{document}&#10;&#10;$\widehat{L_2}=\frac{5}{4}L_2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511,4361"/>
  <p:tag name="LATEXADDIN" val="\documentclass{article}&#10;\usepackage{amsmath}&#10;\pagestyle{empty}&#10;\begin{document}&#10;&#10;$\widehat{L_3}=\frac{5}{4}L_3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512,9359"/>
  <p:tag name="LATEXADDIN" val="\documentclass{article}&#10;\usepackage{amsmath}&#10;\pagestyle{empty}&#10;\begin{document}&#10;&#10;$\widehat{L_4}=\frac{5}{8}L_4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512,9359"/>
  <p:tag name="LATEXADDIN" val="\documentclass{article}&#10;\usepackage{amsmath}&#10;\pagestyle{empty}&#10;\begin{document}&#10;&#10;$\widehat{L_5}=\frac{5}{8}L_4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,7289"/>
  <p:tag name="ORIGINALWIDTH" val="1528,309"/>
  <p:tag name="LATEXADDIN" val="\documentclass{article}&#10;\usepackage{amsmath}&#10;\pagestyle{empty}&#10;\begin{document}&#10;&#10;$L_{\rm AM} := \frac{(1+1+1+100)}{4}=25.75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$\nabla f_2(x^k)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050,994"/>
  <p:tag name="LATEXADDIN" val="\documentclass{article}&#10;\usepackage{amsmath}&#10;\pagestyle{empty}&#10;\begin{document}&#10;&#10;$L_{QM}=\sqrt{\frac{(1+1+1+100\cdot100)}{4}}=\sqrt{2500.75}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679,04"/>
  <p:tag name="LATEXADDIN" val="\documentclass{article}&#10;\usepackage{amsmath}&#10;\pagestyle{empty}&#10;\begin{document}&#10;&#10;$\widehat{L}_{\rm AM}=\frac{3\cdot(5/4)+2\cdot(500/8)}{5}=25.75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979,003"/>
  <p:tag name="LATEXADDIN" val="\documentclass{article}&#10;\usepackage{amsmath}&#10;\pagestyle{empty}&#10;\begin{document}&#10;&#10;$\widehat{L}_{\rm QM}=\sqrt{\frac{3 \cdot (5/4)^2+2 \cdot (500/8)^2}{5}}=\sqrt{1563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0,12"/>
  <p:tag name="LATEXADDIN" val="\documentclass{article}&#10;\usepackage{amsmath}&#10;\pagestyle{empty}&#10;\begin{document}&#10;&#10;$n$ clients with $f_i(x)$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127,109"/>
  <p:tag name="LATEXADDIN" val="\documentclass{article}&#10;\usepackage{amsmath}&#10;\pagestyle{empty}&#10;\begin{document}&#10;&#10;$f(x):=\frac{1}{n}\sum_{i=1}^{n} f_i(x)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0,12"/>
  <p:tag name="LATEXADDIN" val="\documentclass{article}&#10;\usepackage{amsmath}&#10;\pagestyle{empty}&#10;\begin{document}&#10;&#10;$n$ clients with $f_i(x)$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127,109"/>
  <p:tag name="LATEXADDIN" val="\documentclass{article}&#10;\usepackage{amsmath}&#10;\pagestyle{empty}&#10;\begin{document}&#10;&#10;$f(x):=\frac{1}{n}\sum_{i=1}^{n} f_i(x)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305,587"/>
  <p:tag name="LATEXADDIN" val="\documentclass{article}&#10;\usepackage{amsmath}&#10;\pagestyle{empty}&#10;\begin{document}&#10;&#10;Client $i$ cloned $N_i$ times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759,655"/>
  <p:tag name="LATEXADDIN" val="\documentclass{article}&#10;\usepackage{amsmath}&#10;\pagestyle{empty}&#10;\begin{document}&#10;&#10;$N:=\sum_{i=1}^{n} N_i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0,12"/>
  <p:tag name="LATEXADDIN" val="\documentclass{article}&#10;\usepackage{amsmath}&#10;\pagestyle{empty}&#10;\begin{document}&#10;&#10;$n$ clients with $f_i(x)$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43,9445"/>
  <p:tag name="LATEXADDIN" val="\documentclass{article}&#10;\usepackage{amsmath}&#10;\pagestyle{empty}&#10;\begin{document}&#10;&#10;&#10;$\nabla f_n(x^k)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127,109"/>
  <p:tag name="LATEXADDIN" val="\documentclass{article}&#10;\usepackage{amsmath}&#10;\pagestyle{empty}&#10;\begin{document}&#10;&#10;$f(x):=\frac{1}{n}\sum_{i=1}^{n} f_i(x)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1519,31"/>
  <p:tag name="LATEXADDIN" val="\documentclass{article}&#10;\usepackage{amsmath}&#10;\pagestyle{empty}&#10;\begin{document}&#10;&#10;$\widehat{f}(x):=\frac{1}{N}\sum_{i=1}^{n}\sum_{i=1}^{N_i} \widehat{f_{ij}}(x)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944,8819"/>
  <p:tag name="LATEXADDIN" val="\documentclass{article}&#10;\usepackage{amsmath}&#10;\pagestyle{empty}&#10;\begin{document}&#10;&#10;$\widehat{f_{ij}}(x)=\frac{N}{nN_i}f_i(x)$&#10;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,9794"/>
  <p:tag name="ORIGINALWIDTH" val="926,8841"/>
  <p:tag name="LATEXADDIN" val="\documentclass{article}&#10;\usepackage{amsmath}&#10;\pagestyle{empty}&#10;\begin{document}&#10;&#10;$\implies L_{ij}=\frac{N}{nN_i}L_i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305,587"/>
  <p:tag name="LATEXADDIN" val="\documentclass{article}&#10;\usepackage{amsmath}&#10;\pagestyle{empty}&#10;\begin{document}&#10;&#10;Client $i$ cloned $N_i$ times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759,655"/>
  <p:tag name="LATEXADDIN" val="\documentclass{article}&#10;\usepackage{amsmath}&#10;\pagestyle{empty}&#10;\begin{document}&#10;&#10;$N:=\sum_{i=1}^{n} N_i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583,052"/>
  <p:tag name="LATEXADDIN" val="\documentclass{article}&#10;\usepackage{amsmath}&#10;\pagestyle{empty}&#10;\begin{document}&#10;&#10;Each client $i$ cloned $N_i$ times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1519,31"/>
  <p:tag name="LATEXADDIN" val="\documentclass{article}&#10;\usepackage{amsmath}&#10;\pagestyle{empty}&#10;\begin{document}&#10;&#10;$\widehat{f}(x):=\frac{1}{N}\sum_{i=1}^{n}\sum_{i=1}^{N_i} \widehat{f_{ij}}(x)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759,655"/>
  <p:tag name="LATEXADDIN" val="\documentclass{article}&#10;\usepackage{amsmath}&#10;\pagestyle{empty}&#10;\begin{document}&#10;&#10;$N:=\sum_{i=1}^{n} N_i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1675,291"/>
  <p:tag name="LATEXADDIN" val="\documentclass{article}&#10;\usepackage{amsmath}&#10;\pagestyle{empty}&#10;\begin{document}&#10;&#10;$\widehat{f_{ij}}(x)=\frac{N}{nN_i}f_i(x), L_{ij}=\frac{N}{nN_i}L_i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5,98803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,4716"/>
  <p:tag name="ORIGINALWIDTH" val="3097,863"/>
  <p:tag name="LATEXADDIN" val="\documentclass{article}&#10;\usepackage{amsmath}&#10;\pagestyle{empty}&#10;\begin{document}&#10;&#10;$M(N_1, \dots, N_n) := \sqrt{\frac{1}{N}\sum_{i=1}^{N}\sum_{j=1}^{N_i}L_{ij}^2}=\frac{1}{n}\sqrt{\sum_{i=1}^{n} \frac{L_i^2}{N_i/N}}$&#10;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,2122"/>
  <p:tag name="ORIGINALWIDTH" val="2671,916"/>
  <p:tag name="LATEXADDIN" val="\documentclass{article}&#10;\usepackage{amsmath}&#10;\usepackage{amssymb}&#10;\pagestyle{empty}&#10;\begin{document}&#10;&#10;$$\min_{N_i \in \mathbb{R}, N_i &gt; 0, \sum_{i=1}^{n} N_i/N = 1}M(N_1, \dots, N_n) = \frac{\sum_{i=1}^{n}L_i}{n}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5,478"/>
  <p:tag name="ORIGINALWIDTH" val="3245,594"/>
  <p:tag name="LATEXADDIN" val="\documentclass{article}&#10;\usepackage{amsmath}&#10;\usepackage{amssymb}&#10;\pagestyle{empty}&#10;\begin{document}&#10;&#10;$\frac{\sum_{i=1}^{n}L_i}{n} \le M( \lceil L_1/L_{\rm AM} \rceil,\dots, \lceil L_n/L_{\rm AM} \rceil )) \le (\frac{1}{n} \sum_{i=1}^{n}L_i) \sqrt{2}$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,7285"/>
  <p:tag name="ORIGINALWIDTH" val="1519,31"/>
  <p:tag name="LATEXADDIN" val="\documentclass{article}&#10;\usepackage{amsmath}&#10;\pagestyle{empty}&#10;\begin{document}&#10;&#10;$\widehat{f}(x):=\frac{1}{N}\sum_{i=1}^{n}\sum_{i=1}^{N_i} \widehat{f_{ij}}(x)$&#10;&#10;&#10;\end{document}"/>
  <p:tag name="IGUANATEXSIZE" val="20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,9794"/>
  <p:tag name="ORIGINALWIDTH" val="659,1675"/>
  <p:tag name="LATEXADDIN" val="\documentclass{article}&#10;\usepackage{amsmath}&#10;\pagestyle{empty}&#10;\begin{document}&#10;&#10;$L_{ij}=\frac{N}{nN_i}L_i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,2351"/>
  <p:tag name="ORIGINALWIDTH" val="604,4244"/>
  <p:tag name="LATEXADDIN" val="\documentclass{article}&#10;\usepackage{amsmath}&#10;\pagestyle{empty}&#10;\begin{document}&#10;&#10;$N_1^\star, \dots, N_n^\star$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,198"/>
  <p:tag name="ORIGINALWIDTH" val="2311,961"/>
  <p:tag name="LATEXADDIN" val="\documentclass{article}&#10;\usepackage{amsmath}&#10;\pagestyle{empty}&#10;\begin{document}&#10;&#10;$$&#10;\gamma \approx \left( L + {\frac{1}{n} \sum_{i=1}^{n} L_i } \times \sqrt{\frac{\beta(\alpha)}{\theta(\alpha)}} \right)^{-1} \quad N \ge n&#10;$$&#10;&#10;&#10;\end{document}"/>
  <p:tag name="IGUANATEXSIZE" val="20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,198"/>
  <p:tag name="ORIGINALWIDTH" val="2311,961"/>
  <p:tag name="LATEXADDIN" val="\documentclass{article}&#10;\usepackage{amsmath}&#10;\pagestyle{empty}&#10;\begin{document}&#10;&#10;$$&#10;\gamma \approx \left( L + {\frac{1}{n} \sum_{i=1}^{n} L_i } \times \sqrt{\frac{\beta(\alpha)}{\theta(\alpha)}} \right)^{-1} \quad N \ge n&#10;$$&#10;&#10;&#10;\end{document}"/>
  <p:tag name="IGUANATEXSIZE" val="20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75,028"/>
  <p:tag name="LATEXADDIN" val="\documentclass{article}&#10;\usepackage{amsmath}&#10;\usepackage{amssymb}&#10;&#10;\pagestyle{empty}&#10;\begin{document}&#10;&#10;&#10;$g_i^{k+1}=g_i^{k}+C_i^k(\nabla f_i(x^{k+1}) - g_i^k)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50,844"/>
  <p:tag name="LATEXADDIN" val="\documentclass{article}&#10;\usepackage{amsmath}&#10;\pagestyle{empty}&#10;\begin{document}&#10;&#10;$x^{k+1}=x^k - \frac{\gamma}{n} \sum_{i=1}^{n} g_i^k$&#10;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8,98764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,4792"/>
  <p:tag name="ORIGINALWIDTH" val="1865,017"/>
  <p:tag name="LATEXADDIN" val="\documentclass{article}&#10;\usepackage{amsmath}&#10;\usepackage{amssymb}&#10;&#10;\pagestyle{empty}&#10;\begin{document}&#10;&#10;&#10;$g_{ij}^{k+1}=g_{ij}^{k}+C_i^k(\nabla f_{ij}(x^{k+1}) - g_{ij}^k)$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7,7278"/>
  <p:tag name="ORIGINALWIDTH" val="1628,047"/>
  <p:tag name="LATEXADDIN" val="\documentclass{article}&#10;\usepackage{amsmath}&#10;\pagestyle{empty}&#10;\begin{document}&#10;&#10;$x^{k+1}=x^k - \frac{\gamma}{N} \sum_{i=1}^{n} \sum_{j=1}^{N_i} g_{ij}^k$&#10;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978,253"/>
  <p:tag name="LATEXADDIN" val="\documentclass{article}&#10;\usepackage{amsmath}&#10;\usepackage{amssymb}&#10;\usepackage{xcolor}&#10;&#10;\pagestyle{empty}&#10;\begin{document}&#10;&#10;&#10;$g_i^{k+1}=g_i^{k}+C_i^k(\frac{1}{n {\textcolor{blue}{w_i}} }\nabla f_i(x^{k+1}) - g_i^k)$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361,83"/>
  <p:tag name="LATEXADDIN" val="\documentclass{article}&#10;\usepackage{amsmath}&#10;\usepackage{xcolor}&#10;&#10;\pagestyle{empty}&#10;\begin{document}&#10;&#10;$x^{k+1}=x^k - {\gamma} \sum_{i=1}^{n} {\textcolor{blue}{w_i}} g_i^k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,2261"/>
  <p:tag name="ORIGINALWIDTH" val="820,3975"/>
  <p:tag name="LATEXADDIN" val="\documentclass{article}&#10;\usepackage{amsmath}&#10;\usepackage{xcolor}&#10;\pagestyle{empty}&#10;\begin{document}&#10;&#10;$&#10;\textcolor{blue}{w_i := \frac{L_i}{\frac{1}{n}\sum_{i=1}^{n} L_i}}&#10;$&#10;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,198"/>
  <p:tag name="ORIGINALWIDTH" val="2311,961"/>
  <p:tag name="LATEXADDIN" val="\documentclass{article}&#10;\usepackage{amsmath}&#10;\pagestyle{empty}&#10;\begin{document}&#10;&#10;$$&#10;\gamma \approx \left( L + {\frac{1}{n} \sum_{i=1}^{n} L_i } \times \sqrt{\frac{\beta(\alpha)}{\theta(\alpha)}} \right)^{-1} \quad N \ge n&#10;$$&#10;&#10;&#10;\end{document}"/>
  <p:tag name="IGUANATEXSIZE" val="20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2287"/>
  <p:tag name="ORIGINALWIDTH" val="1978,253"/>
  <p:tag name="LATEXADDIN" val="\documentclass{article}&#10;\usepackage{amsmath}&#10;\usepackage{amssymb}&#10;\usepackage{xcolor}&#10;&#10;\pagestyle{empty}&#10;\begin{document}&#10;&#10;&#10;$g_i^{k+1}=g_i^{k}+C_i^k(\frac{1}{n {\textcolor{blue}{w_i}} }\nabla f_i(x^{k+1}) - g_i^k)$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361,83"/>
  <p:tag name="LATEXADDIN" val="\documentclass{article}&#10;\usepackage{amsmath}&#10;\usepackage{xcolor}&#10;&#10;\pagestyle{empty}&#10;\begin{document}&#10;&#10;$x^{k+1}=x^k - {\gamma} \sum_{i=1}^{n} {\textcolor{blue}{w_i}} g_i^k$&#10;&#10;&#10;\end{document}"/>
  <p:tag name="IGUANATEXSIZE" val="20"/>
  <p:tag name="IGUANATEXCURSOR" val="1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,2261"/>
  <p:tag name="ORIGINALWIDTH" val="820,3975"/>
  <p:tag name="LATEXADDIN" val="\documentclass{article}&#10;\usepackage{amsmath}&#10;\usepackage{xcolor}&#10;\pagestyle{empty}&#10;\begin{document}&#10;&#10;$&#10;\textcolor{blue}{w_i := \frac{L_i}{\frac{1}{n}\sum_{i=1}^{n} L_i}}&#10;$&#10;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,198"/>
  <p:tag name="ORIGINALWIDTH" val="2311,961"/>
  <p:tag name="LATEXADDIN" val="\documentclass{article}&#10;\usepackage{amsmath}&#10;\pagestyle{empty}&#10;\begin{document}&#10;&#10;$$&#10;\gamma \approx \left( L + {\frac{1}{n} \sum_{i=1}^{n} L_i } \times \sqrt{\frac{\beta(\alpha)}{\theta(\alpha)}} \right)^{-1} \quad N \ge n&#10;$$&#10;&#10;&#10;\end{document}"/>
  <p:tag name="IGUANATEXSIZE" val="20"/>
  <p:tag name="IGUANATEXCURSOR" val="2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2,4859"/>
  <p:tag name="LATEXADDIN" val="\documentclass{article}&#10;\usepackage{amsmath}&#10;\pagestyle{empty}&#10;\begin{document}&#10;&#10;$f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2,7259"/>
  <p:tag name="ORIGINALWIDTH" val="2201,725"/>
  <p:tag name="LATEXADDIN" val="\documentclass{article}&#10;\usepackage{amsmath}&#10;\pagestyle{empty}&#10;\begin{document}&#10;&#10;&#10;$G_i^t := \| g_i^t - \frac{\nabla f_i(x^t)}{nw_i}\|^2 \quad G^t := \sum_{i=1}^{n} w_i G_i^t$&#10;&#10;\end{document}"/>
  <p:tag name="IGUANATEXSIZE" val="9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2203,975"/>
  <p:tag name="LATEXADDIN" val="\documentclass{article}&#10;\usepackage{amsmath}&#10;\pagestyle{empty}&#10;\begin{document}&#10;&#10;&#10;$G_i^t := \| g_i^t - {\nabla f_i(x^t)}\|^2 \quad G^t := \sum_{i=1}^{n} \frac{1}{n} G_i^t$&#10;&#10;\end{document}"/>
  <p:tag name="IGUANATEXSIZE" val="9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,2261"/>
  <p:tag name="ORIGINALWIDTH" val="820,3975"/>
  <p:tag name="LATEXADDIN" val="\documentclass{article}&#10;\usepackage{amsmath}&#10;\usepackage{xcolor}&#10;\pagestyle{empty}&#10;\begin{document}&#10;&#10;$&#10;\textcolor{blue}{w_i := \frac{L_i}{\frac{1}{n}\sum_{i=1}^{n} L_i}}&#10;$&#10;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720,285"/>
  <p:tag name="LATEXADDIN" val="\documentclass{article}&#10;\usepackage{amsmath}&#10;\pagestyle{empty}&#10;\begin{document}&#10;&#10;Homomorphism of two groups $G_1$ and $G_2$ is a mapping &#10;$f:G_1 \to G_2$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914,511"/>
  <p:tag name="LATEXADDIN" val="\documentclass{article}&#10;\usepackage{amsmath}&#10;\pagestyle{empty}&#10;\begin{document}&#10;&#10;$$f(x*y)=f(x)*f(y), \quad \forall x,y \in G_1$$&#10;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266,592"/>
  <p:tag name="LATEXADDIN" val="\documentclass{article}&#10;\usepackage{amsmath}&#10;\pagestyle{empty}&#10;\begin{document}&#10;&#10;$x^{k+1}=x^k-\gamma^k Dec(g^k)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697,038"/>
  <p:tag name="LATEXADDIN" val="\documentclass{article}&#10;\usepackage{amsmath}&#10;\pagestyle{empty}&#10;\begin{document}&#10;&#10;$g^k=\frac{1}{n} \sum_{i=1}^{n} Enc(C_i(\nabla f_i(x^k)))$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169,854"/>
  <p:tag name="LATEXADDIN" val="\documentclass{article}&#10;\usepackage{amsmath}&#10;\pagestyle{empty}&#10;\begin{document}&#10;&#10;$Enc\left( \underbrace{\mathbf{C}_1\left( \nabla f_1(x^k) \right)}_{\text{message}} \right)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079,865"/>
  <p:tag name="LATEXADDIN" val="\documentclass{article}&#10;\usepackage{amsmath}&#10;\pagestyle{empty}&#10;\begin{document}&#10;&#10;$Enc\left((C_2(\nabla f_2(x^k))\right)$&#10;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023,622"/>
  <p:tag name="LATEXADDIN" val="\documentclass{article}&#10;\usepackage{amsmath}&#10;\pagestyle{empty}&#10;\begin{document}&#10;&#10;$Enc(C_n(\nabla f_n(x^k))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5,98803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&#10;$\nabla f_1(x^k)$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532,058"/>
  <p:tag name="LATEXADDIN" val="\documentclass{article}&#10;\usepackage{amsmath}&#10;\pagestyle{empty}&#10;\begin{document}&#10;&#10;$=Enc(\frac{1}{n} \sum_{i=1}^{n} C_i(\nabla f_i(x^k)))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45,6318"/>
  <p:tag name="LATEXADDIN" val="\documentclass{article}&#10;\usepackage{amsmath}&#10;\pagestyle{empty}&#10;\begin{document}&#10;&#10;$g_i^k = B_i(\nabla f_i(x^k))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15,4105"/>
  <p:tag name="LATEXADDIN" val="\documentclass{article}&#10;\usepackage{amsmath}&#10;\pagestyle{empty}&#10;\begin{document}&#10;&#10;$k=1,2,3,\dots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,9868"/>
  <p:tag name="LATEXADDIN" val="\documentclass{article}&#10;\usepackage{amsmath}&#10;\pagestyle{empty}&#10;\begin{document}&#10;&#10;&#10;$[d]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LATEXADDIN" val="\documentclass{article}&#10;\usepackage{amsmath}&#10;\pagestyle{empty}&#10;\begin{document}&#10;&#10;&#10;$1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LATEXADDIN" val="\documentclass{article}&#10;\usepackage{amsmath}&#10;\pagestyle{empty}&#10;\begin{document}&#10;&#10;&#10;$2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3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LATEXADDIN" val="\documentclass{article}&#10;\usepackage{amsmath}&#10;\pagestyle{empty}&#10;\begin{document}&#10;&#10;&#10;$4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50,2437"/>
  <p:tag name="LATEXADDIN" val="\documentclass{article}&#10;\usepackage{amsmath}&#10;\pagestyle{empty}&#10;\begin{document}&#10;&#10;&#10;$5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6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$\nabla f_2(x^k)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45,6318"/>
  <p:tag name="LATEXADDIN" val="\documentclass{article}&#10;\usepackage{amsmath}&#10;\pagestyle{empty}&#10;\begin{document}&#10;&#10;$g_i^k = B_i(\nabla f_i(x^k))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590,9261"/>
  <p:tag name="LATEXADDIN" val="\documentclass{article}&#10;\usepackage{amsmath}&#10;\pagestyle{empty}&#10;\begin{document}&#10;&#10;$\nabla f_{1,2,3}(x^k)$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111,7361"/>
  <p:tag name="LATEXADDIN" val="\documentclass{article}&#10;\usepackage{amsmath}&#10;\pagestyle{empty}&#10;\begin{document}&#10;&#10;$g_1^k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111,7361"/>
  <p:tag name="LATEXADDIN" val="\documentclass{article}&#10;\usepackage{amsmath}&#10;\pagestyle{empty}&#10;\begin{document}&#10;&#10;$g_2^k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111,7361"/>
  <p:tag name="LATEXADDIN" val="\documentclass{article}&#10;\usepackage{amsmath}&#10;\pagestyle{empty}&#10;\begin{document}&#10;&#10;$g_3^k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36,4829"/>
  <p:tag name="LATEXADDIN" val="\documentclass{article}&#10;\usepackage{amsmath}&#10;\pagestyle{empty}&#10;\begin{document}&#10;&#10;$3 \times 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36,4829"/>
  <p:tag name="LATEXADDIN" val="\documentclass{article}&#10;\usepackage{amsmath}&#10;\pagestyle{empty}&#10;\begin{document}&#10;&#10;$3 \times 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36,4829"/>
  <p:tag name="LATEXADDIN" val="\documentclass{article}&#10;\usepackage{amsmath}&#10;\pagestyle{empty}&#10;\begin{document}&#10;&#10;$3 \times 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15,4105"/>
  <p:tag name="LATEXADDIN" val="\documentclass{article}&#10;\usepackage{amsmath}&#10;\pagestyle{empty}&#10;\begin{document}&#10;&#10;$k=1,2,3,\dots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882,64"/>
  <p:tag name="LATEXADDIN" val="\documentclass{article}&#10;\usepackage{amsmath}&#10;\pagestyle{empty}&#10;\begin{document}&#10;&#10;Green user uses coordinates $3,4$ from $[d]=\{1,\dots,6\}$&#10;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43,9445"/>
  <p:tag name="LATEXADDIN" val="\documentclass{article}&#10;\usepackage{amsmath}&#10;\pagestyle{empty}&#10;\begin{document}&#10;&#10;&#10;$\nabla f_n(x^k)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34,6832"/>
  <p:tag name="LATEXADDIN" val="\documentclass{article}&#10;\usepackage{amsmath}&#10;\pagestyle{empty}&#10;\begin{document}&#10;&#10;\textbf{Example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,9868"/>
  <p:tag name="LATEXADDIN" val="\documentclass{article}&#10;\usepackage{amsmath}&#10;\pagestyle{empty}&#10;\begin{document}&#10;&#10;&#10;$[d]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LATEXADDIN" val="\documentclass{article}&#10;\usepackage{amsmath}&#10;\pagestyle{empty}&#10;\begin{document}&#10;&#10;&#10;$1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LATEXADDIN" val="\documentclass{article}&#10;\usepackage{amsmath}&#10;\pagestyle{empty}&#10;\begin{document}&#10;&#10;&#10;$2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3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LATEXADDIN" val="\documentclass{article}&#10;\usepackage{amsmath}&#10;\pagestyle{empty}&#10;\begin{document}&#10;&#10;&#10;$4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50,2437"/>
  <p:tag name="LATEXADDIN" val="\documentclass{article}&#10;\usepackage{amsmath}&#10;\pagestyle{empty}&#10;\begin{document}&#10;&#10;&#10;$5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6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45,6318"/>
  <p:tag name="LATEXADDIN" val="\documentclass{article}&#10;\usepackage{amsmath}&#10;\pagestyle{empty}&#10;\begin{document}&#10;&#10;$g_i^k = B_i(\nabla f_i(x^k))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15,4105"/>
  <p:tag name="LATEXADDIN" val="\documentclass{article}&#10;\usepackage{amsmath}&#10;\pagestyle{empty}&#10;\begin{document}&#10;&#10;$k=1,2,3,\dots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5,98803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,9868"/>
  <p:tag name="LATEXADDIN" val="\documentclass{article}&#10;\usepackage{amsmath}&#10;\pagestyle{empty}&#10;\begin{document}&#10;&#10;&#10;$[d]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LATEXADDIN" val="\documentclass{article}&#10;\usepackage{amsmath}&#10;\pagestyle{empty}&#10;\begin{document}&#10;&#10;&#10;$1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LATEXADDIN" val="\documentclass{article}&#10;\usepackage{amsmath}&#10;\pagestyle{empty}&#10;\begin{document}&#10;&#10;&#10;$2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3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LATEXADDIN" val="\documentclass{article}&#10;\usepackage{amsmath}&#10;\pagestyle{empty}&#10;\begin{document}&#10;&#10;&#10;$4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50,2437"/>
  <p:tag name="LATEXADDIN" val="\documentclass{article}&#10;\usepackage{amsmath}&#10;\pagestyle{empty}&#10;\begin{document}&#10;&#10;&#10;$5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6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661,042"/>
  <p:tag name="LATEXADDIN" val="\documentclass{article}&#10;\usepackage{amsmath}&#10;\usepackage{amssymb}&#10;\pagestyle{empty}&#10;\begin{document}&#10;&#10;$\mathbb{E} \left[ \frac{1}{n} \sum_{i=1}^{n} B_i(v_i)\right] = \frac{1}{n}\sum_{i=1}^{n} v_i$&#10;&#10;&#10;\end{document}"/>
  <p:tag name="IGUANATEXSIZE" val="20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3572,553"/>
  <p:tag name="LATEXADDIN" val="\documentclass{article}&#10;\usepackage{amsmath}&#10;\usepackage{amssymb}&#10;\pagestyle{empty}&#10;\begin{document}&#10;&#10;$\mathbb{E} \left[ \|\frac{1}{n} \sum_{i=1}^{n} B_i(v_i) - \frac{1}{n}\sum_{i=1}^{n} v_i \|^2\right] \le \frac{1}{n} \sum_{i=1}^{n} \|v_i\|^2 - \| \frac{1}{n} \sum_{i=1}^{n} v_i\|^2$&#10;&#10;&#10;\end{document}"/>
  <p:tag name="IGUANATEXSIZE" val="20"/>
  <p:tag name="IGUANATEXCURSOR" val="2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63,442"/>
  <p:tag name="LATEXADDIN" val="\documentclass{article}&#10;\usepackage{amsmath}&#10;\usepackage{amssymb}&#10;\pagestyle{empty}&#10;\begin{document}&#10;&#10;$\forall v_i \in \mathbb{R}^d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8,98764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986,502"/>
  <p:tag name="LATEXADDIN" val="\documentclass{article}&#10;\usepackage{amsmath}&#10;\pagestyle{empty}&#10;\begin{document}&#10;&#10;&#10;$g^k=\sum_{i=1}^{n} m_i^k = \rm{concat}(m_1^k, \dots, m_n^k)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155,9805"/>
  <p:tag name="LATEXADDIN" val="\documentclass{article}&#10;\usepackage{amsmath}&#10;\pagestyle{empty}&#10;\begin{document}&#10;&#10;$m_1^k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155,9805"/>
  <p:tag name="LATEXADDIN" val="\documentclass{article}&#10;\usepackage{amsmath}&#10;\pagestyle{empty}&#10;\begin{document}&#10;&#10;$m_2^k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64,2294"/>
  <p:tag name="LATEXADDIN" val="\documentclass{article}&#10;\usepackage{amsmath}&#10;\pagestyle{empty}&#10;\begin{document}&#10;&#10;$m_n^k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45,6318"/>
  <p:tag name="LATEXADDIN" val="\documentclass{article}&#10;\usepackage{amsmath}&#10;\pagestyle{empty}&#10;\begin{document}&#10;&#10;$g_i^k = B_i(\nabla f_i(x^k))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15,4105"/>
  <p:tag name="LATEXADDIN" val="\documentclass{article}&#10;\usepackage{amsmath}&#10;\pagestyle{empty}&#10;\begin{document}&#10;&#10;$k=1,2,3,\dots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,9868"/>
  <p:tag name="LATEXADDIN" val="\documentclass{article}&#10;\usepackage{amsmath}&#10;\pagestyle{empty}&#10;\begin{document}&#10;&#10;&#10;$[d]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LATEXADDIN" val="\documentclass{article}&#10;\usepackage{amsmath}&#10;\pagestyle{empty}&#10;\begin{document}&#10;&#10;&#10;$1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LATEXADDIN" val="\documentclass{article}&#10;\usepackage{amsmath}&#10;\pagestyle{empty}&#10;\begin{document}&#10;&#10;&#10;$2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3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2,4859"/>
  <p:tag name="LATEXADDIN" val="\documentclass{article}&#10;\usepackage{amsmath}&#10;\pagestyle{empty}&#10;\begin{document}&#10;&#10;$f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LATEXADDIN" val="\documentclass{article}&#10;\usepackage{amsmath}&#10;\pagestyle{empty}&#10;\begin{document}&#10;&#10;&#10;$4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50,2437"/>
  <p:tag name="LATEXADDIN" val="\documentclass{article}&#10;\usepackage{amsmath}&#10;\pagestyle{empty}&#10;\begin{document}&#10;&#10;&#10;$5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6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986,502"/>
  <p:tag name="LATEXADDIN" val="\documentclass{article}&#10;\usepackage{amsmath}&#10;\pagestyle{empty}&#10;\begin{document}&#10;&#10;&#10;$g^k=\sum_{i=1}^{n} m_i^k = \rm{concat}(m_1^k, \dots, m_n^k)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155,9805"/>
  <p:tag name="LATEXADDIN" val="\documentclass{article}&#10;\usepackage{amsmath}&#10;\pagestyle{empty}&#10;\begin{document}&#10;&#10;$m_1^k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155,9805"/>
  <p:tag name="LATEXADDIN" val="\documentclass{article}&#10;\usepackage{amsmath}&#10;\pagestyle{empty}&#10;\begin{document}&#10;&#10;$m_2^k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64,2294"/>
  <p:tag name="LATEXADDIN" val="\documentclass{article}&#10;\usepackage{amsmath}&#10;\pagestyle{empty}&#10;\begin{document}&#10;&#10;$m_n^k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45,6318"/>
  <p:tag name="LATEXADDIN" val="\documentclass{article}&#10;\usepackage{amsmath}&#10;\pagestyle{empty}&#10;\begin{document}&#10;&#10;$g_i^k = B_i(\nabla f_i(x^k))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15,4105"/>
  <p:tag name="LATEXADDIN" val="\documentclass{article}&#10;\usepackage{amsmath}&#10;\pagestyle{empty}&#10;\begin{document}&#10;&#10;$k=1,2,3,\dots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2415,448"/>
  <p:tag name="LATEXADDIN" val="\documentclass{article}&#10;\usepackage{amsmath}&#10;\pagestyle{empty}&#10;\begin{document}&#10;&#10;&#10;$x^{k+1} = x^k - \gamma^k \cdot \frac{1}{n} [Dec(m_1^k), \dots, Dec(m_n^k)]^\top$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144,357"/>
  <p:tag name="LATEXADDIN" val="\documentclass{article}&#10;\usepackage{amsmath}&#10;\pagestyle{empty}&#10;\begin{document}&#10;&#10;$g^k=\frac{1}{n} \sum_{i=1}^{n} \nabla f_i(x^k)$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,9868"/>
  <p:tag name="LATEXADDIN" val="\documentclass{article}&#10;\usepackage{amsmath}&#10;\pagestyle{empty}&#10;\begin{document}&#10;&#10;&#10;$[d]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LATEXADDIN" val="\documentclass{article}&#10;\usepackage{amsmath}&#10;\pagestyle{empty}&#10;\begin{document}&#10;&#10;&#10;$1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LATEXADDIN" val="\documentclass{article}&#10;\usepackage{amsmath}&#10;\pagestyle{empty}&#10;\begin{document}&#10;&#10;&#10;$2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3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LATEXADDIN" val="\documentclass{article}&#10;\usepackage{amsmath}&#10;\pagestyle{empty}&#10;\begin{document}&#10;&#10;&#10;$4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50,2437"/>
  <p:tag name="LATEXADDIN" val="\documentclass{article}&#10;\usepackage{amsmath}&#10;\pagestyle{empty}&#10;\begin{document}&#10;&#10;&#10;$5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6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155,9805"/>
  <p:tag name="LATEXADDIN" val="\documentclass{article}&#10;\usepackage{amsmath}&#10;\pagestyle{empty}&#10;\begin{document}&#10;&#10;$m_1^k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155,9805"/>
  <p:tag name="LATEXADDIN" val="\documentclass{article}&#10;\usepackage{amsmath}&#10;\pagestyle{empty}&#10;\begin{document}&#10;&#10;$m_2^k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64,2294"/>
  <p:tag name="LATEXADDIN" val="\documentclass{article}&#10;\usepackage{amsmath}&#10;\pagestyle{empty}&#10;\begin{document}&#10;&#10;$m_n^k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,7334"/>
  <p:tag name="ORIGINALWIDTH" val="952,3809"/>
  <p:tag name="LATEXADDIN" val="\documentclass{article}&#10;\usepackage{amsmath}&#10;\pagestyle{empty}&#10;\begin{document}&#10;&#10;$x^{k+1}=x^k-\gamma^k g^k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2415,448"/>
  <p:tag name="LATEXADDIN" val="\documentclass{article}&#10;\usepackage{amsmath}&#10;\pagestyle{empty}&#10;\begin{document}&#10;&#10;&#10;$x^{k+1} = x^k - \gamma^k \cdot \frac{1}{n} [Dec(m_1^k), \dots, Dec(m_n^k)]^\top$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945,6318"/>
  <p:tag name="LATEXADDIN" val="\documentclass{article}&#10;\usepackage{amsmath}&#10;\pagestyle{empty}&#10;\begin{document}&#10;&#10;$g_i^k = B_i(\nabla f_i(x^k))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986,502"/>
  <p:tag name="LATEXADDIN" val="\documentclass{article}&#10;\usepackage{amsmath}&#10;\pagestyle{empty}&#10;\begin{document}&#10;&#10;&#10;$g^k=\sum_{i=1}^{n} m_i^k = \rm{concat}(m_1^k, \dots, m_n^k)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15,4105"/>
  <p:tag name="LATEXADDIN" val="\documentclass{article}&#10;\usepackage{amsmath}&#10;\pagestyle{empty}&#10;\begin{document}&#10;&#10;$k=1,2,3,\dots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,9868"/>
  <p:tag name="LATEXADDIN" val="\documentclass{article}&#10;\usepackage{amsmath}&#10;\pagestyle{empty}&#10;\begin{document}&#10;&#10;&#10;$[d]$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41,99472"/>
  <p:tag name="LATEXADDIN" val="\documentclass{article}&#10;\usepackage{amsmath}&#10;\pagestyle{empty}&#10;\begin{document}&#10;&#10;&#10;$1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50,2437"/>
  <p:tag name="LATEXADDIN" val="\documentclass{article}&#10;\usepackage{amsmath}&#10;\pagestyle{empty}&#10;\begin{document}&#10;&#10;&#10;$2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3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56,24299"/>
  <p:tag name="LATEXADDIN" val="\documentclass{article}&#10;\usepackage{amsmath}&#10;\pagestyle{empty}&#10;\begin{document}&#10;&#10;&#10;$4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50,2437"/>
  <p:tag name="LATEXADDIN" val="\documentclass{article}&#10;\usepackage{amsmath}&#10;\pagestyle{empty}&#10;\begin{document}&#10;&#10;&#10;$5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&#10;$\nabla f_1(x^k)$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&#10;$6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3184,102"/>
  <p:tag name="LATEXADDIN" val="\documentclass{article}&#10;\usepackage{amsmath}&#10;\pagestyle{empty}&#10;\begin{document}&#10;&#10;$\rm{Enc}(\frac{1}{n} \sum_{i=1}^{n} g_i^k)=\frac{1}{n} \rm{Concat}(\rm{Enc}(g_1^k),\rm{Enc}(g_2^k),\dots,\rm{Enc}(g_n^k))$&#10;&#10;&#10;\end{document}"/>
  <p:tag name="IGUANATEXSIZE" val="2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843,27"/>
  <p:tag name="LATEXADDIN" val="\documentclass{article}&#10;\usepackage{amsmath}&#10;\pagestyle{empty}&#10;\begin{document}&#10;&#10;$\rm{Enc}(\frac{1}{n} \sum_{i=1}^{n} g_i^k)=\frac{1}{n}\sum_{i=1}^{n} \rm{Enc}(g_i^k)$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166,854"/>
  <p:tag name="LATEXADDIN" val="\documentclass{article}&#10;\usepackage{amsmath}&#10;\pagestyle{empty}&#10;\begin{document}&#10;&#10;For $g_i^k = B_i(\nabla f_i(x^k))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486,6891"/>
  <p:tag name="LATEXADDIN" val="\documentclass{article}&#10;\usepackage{amsmath}&#10;\usepackage{amssymb}&#10;&#10;\pagestyle{empty}&#10;\begin{document}&#10;&#10;$\forall g_i^k \in \mathbb{R}^d$&#10;&#10;&#10;\end{document}"/>
  <p:tag name="IGUANATEXSIZE" val="20"/>
  <p:tag name="IGUANATEXCURSOR" val="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5,549"/>
  <p:tag name="ORIGINALWIDTH" val="1505,062"/>
  <p:tag name="LATEXADDIN" val="\documentclass{article}&#10;\usepackage{amsmath}&#10;\pagestyle{empty}&#10;\begin{document}&#10;&#10;\,\\&#10;Linear regression\\\\&#10;Interpolation regime\\\\&#10;$n=50$, $n_i=12$\\\\&#10;Compute FP64\\\\&#10;Tuned $\gamma=0.007$ for DCGD\\\\&#10;Theoretical $\gamma$ for GD \\\\&#10;&#10;\end{document}"/>
  <p:tag name="IGUANATEXSIZE" val="20"/>
  <p:tag name="IGUANATEXCURSOR" val="2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466,067"/>
  <p:tag name="LATEXADDIN" val="\documentclass{article}&#10;\usepackage{amsmath}&#10;\usepackage{amssymb}&#10;&#10;\pagestyle{empty}&#10;\begin{document}&#10;&#10;$$&#10;\min_{x \in \mathbb{R}^d} \left\{ f(x) := \frac{1}{4} \sum_{i=1}^{4} f_i(x) \right\}&#10;$$&#10;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162,355"/>
  <p:tag name="LATEXADDIN" val="\documentclass{article}&#10;\usepackage{amsmath}&#10;\pagestyle{empty}&#10;\begin{document}&#10;&#10;&#10;$x^{k+1} = x^k - \gamma \cdot \frac{1}{n} \cdot  g^k$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2140,982"/>
  <p:tag name="LATEXADDIN" val="\documentclass{article}&#10;\usepackage{amsmath}&#10;\pagestyle{empty}&#10;\begin{document}&#10;&#10;&#10;Requires synchronization among clients&#10;&#10;\end{document}"/>
  <p:tag name="IGUANATEXSIZE" val="18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,2294"/>
  <p:tag name="ORIGINALWIDTH" val="2377,203"/>
  <p:tag name="LATEXADDIN" val="\documentclass{article}&#10;\usepackage{amsmath}&#10;\pagestyle{empty}&#10;\begin{document}&#10;&#10;&#10;$x^{k+1}_{\rm parts:2,3,4} = x^k_{\rm parts:2,3,4} - \gamma \cdot \frac{1}{n} \cdot [g^k]_{\rm parts: 2,3,4}$&#10;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$\nabla f_2(x^k)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070,116"/>
  <p:tag name="LATEXADDIN" val="\documentclass{article}&#10;\usepackage{amsmath}&#10;\usepackage{xcolor}&#10;&#10;\pagestyle{empty}&#10;\begin{document}&#10;&#10;$g^k=[{\color{red}p_1}, p_2, p_3, p_4]^\top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944,882"/>
  <p:tag name="LATEXADDIN" val="\documentclass{article}&#10;\usepackage{amsmath}&#10;\pagestyle{empty}&#10;\begin{document}&#10;&#10;Start forward pass for next iteration with partial $x^{k+1}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045,744"/>
  <p:tag name="LATEXADDIN" val="\documentclass{article}&#10;\usepackage{amsmath}&#10;\usepackage{xcolor}&#10;&#10;\pagestyle{empty}&#10;\begin{document}&#10;&#10;Wait for straggler (client number {\color{red}\#1})&#10;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82,115"/>
  <p:tag name="LATEXADDIN" val="\documentclass{article}&#10;\usepackage{amsmath}&#10;\pagestyle{empty}&#10;\begin{document}&#10;&#10;\textbf{Gradient Descent}&#10;&#10;&#10;\end{document}"/>
  <p:tag name="IGUANATEXSIZE" val="18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8,088"/>
  <p:tag name="LATEXADDIN" val="\documentclass{article}&#10;\usepackage{amsmath}&#10;\pagestyle{empty}&#10;\begin{document}&#10;&#10;&#10;\textbf{DCGD/PermK/AES}&#10;&#10;\end{document}"/>
  <p:tag name="IGUANATEXSIZE" val="18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971,1286"/>
  <p:tag name="LATEXADDIN" val="\documentclass{article}&#10;\usepackage{amsmath}&#10;\pagestyle{empty}&#10;\begin{document}&#10;&#10;&#10;$g^k = \sum_{i=1}^{4} \nabla f_i(x)$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385,077"/>
  <p:tag name="LATEXADDIN" val="\documentclass{article}&#10;\usepackage{amsmath}&#10;\usepackage{amssymb}&#10;&#10;\pagestyle{empty}&#10;\begin{document}&#10;&#10;The $f(x) := \frac{1}{n} \sum_{i=1}^{n} f_i(x)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67,567"/>
  <p:tag name="LATEXADDIN" val="\documentclass{article}&#10;\usepackage{amsmath}&#10;\usepackage{amssymb}&#10;&#10;\pagestyle{empty}&#10;\begin{document}&#10;&#10;holds a surprising property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,7334"/>
  <p:tag name="ORIGINALWIDTH" val="952,3809"/>
  <p:tag name="LATEXADDIN" val="\documentclass{article}&#10;\usepackage{amsmath}&#10;\pagestyle{empty}&#10;\begin{document}&#10;&#10;$x^{k+1}=x^k-\gamma^k g^k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144,357"/>
  <p:tag name="LATEXADDIN" val="\documentclass{article}&#10;\usepackage{amsmath}&#10;\pagestyle{empty}&#10;\begin{document}&#10;&#10;$g^k=\frac{1}{n} \sum_{i=1}^{n} \nabla f_i(x^k)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8,98764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43,9445"/>
  <p:tag name="LATEXADDIN" val="\documentclass{article}&#10;\usepackage{amsmath}&#10;\pagestyle{empty}&#10;\begin{document}&#10;&#10;&#10;$\nabla f_n(x^k)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&#10;$\nabla f_1(x^k)$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$\nabla f_2(x^k)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43,9445"/>
  <p:tag name="LATEXADDIN" val="\documentclass{article}&#10;\usepackage{amsmath}&#10;\pagestyle{empty}&#10;\begin{document}&#10;&#10;&#10;$\nabla f_n(x^k)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5,98803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8,98764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2,4859"/>
  <p:tag name="LATEXADDIN" val="\documentclass{article}&#10;\usepackage{amsmath}&#10;\pagestyle{empty}&#10;\begin{document}&#10;&#10;$f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144,357"/>
  <p:tag name="LATEXADDIN" val="\documentclass{article}&#10;\usepackage{amsmath}&#10;\pagestyle{empty}&#10;\begin{document}&#10;&#10;$g^k=\frac{1}{n} \sum_{i=1}^{n} \nabla f_i(x^k)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&#10;$\nabla f_1(x^k)$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$\nabla f_2(x^k)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43,9445"/>
  <p:tag name="LATEXADDIN" val="\documentclass{article}&#10;\usepackage{amsmath}&#10;\pagestyle{empty}&#10;\begin{document}&#10;&#10;&#10;$\nabla f_n(x^k)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5,98803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88,189"/>
  <p:tag name="LATEXADDIN" val="\documentclass{article}&#10;\usepackage{amsmath}&#10;\pagestyle{empty}&#10;\begin{document}&#10;&#10;&#10;$\nabla^2 f_1(x^k)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88,189"/>
  <p:tag name="LATEXADDIN" val="\documentclass{article}&#10;\usepackage{amsmath}&#10;\pagestyle{empty}&#10;\begin{document}&#10;&#10;$\nabla^2 f_2(x^k)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500,1875"/>
  <p:tag name="LATEXADDIN" val="\documentclass{article}&#10;\usepackage{amsmath}&#10;\pagestyle{empty}&#10;\begin{document}&#10;&#10;&#10;$\nabla^2 f_n(x^k)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247,094"/>
  <p:tag name="LATEXADDIN" val="\documentclass{article}&#10;\usepackage{amsmath}&#10;\pagestyle{empty}&#10;\begin{document}&#10;&#10;$H^k=\frac{1}{n} \sum_{i=1}^{n} \nabla^2 f_i(x^k)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295,838"/>
  <p:tag name="LATEXADDIN" val="\documentclass{article}&#10;\usepackage{amsmath}&#10;\pagestyle{empty}&#10;\begin{document}&#10;&#10;$x^{k+1}=x^k-\gamma (H^k)^{-1}g^k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5,98803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8,98764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2,4859"/>
  <p:tag name="LATEXADDIN" val="\documentclass{article}&#10;\usepackage{amsmath}&#10;\pagestyle{empty}&#10;\begin{document}&#10;&#10;$f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144,357"/>
  <p:tag name="LATEXADDIN" val="\documentclass{article}&#10;\usepackage{amsmath}&#10;\pagestyle{empty}&#10;\begin{document}&#10;&#10;$g^k=\frac{1}{n} \sum_{i=1}^{n} \nabla f_i(x^k)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$\nabla f_2(x^k)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8,98764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43,9445"/>
  <p:tag name="LATEXADDIN" val="\documentclass{article}&#10;\usepackage{amsmath}&#10;\pagestyle{empty}&#10;\begin{document}&#10;&#10;&#10;$\nabla f_n(x^k)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&#10;$\nabla f_1(x^k)$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88,189"/>
  <p:tag name="LATEXADDIN" val="\documentclass{article}&#10;\usepackage{amsmath}&#10;\pagestyle{empty}&#10;\begin{document}&#10;&#10;&#10;$\nabla^2 f_1(x^k)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88,189"/>
  <p:tag name="LATEXADDIN" val="\documentclass{article}&#10;\usepackage{amsmath}&#10;\pagestyle{empty}&#10;\begin{document}&#10;&#10;$\nabla^2 f_2(x^k)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500,1875"/>
  <p:tag name="LATEXADDIN" val="\documentclass{article}&#10;\usepackage{amsmath}&#10;\pagestyle{empty}&#10;\begin{document}&#10;&#10;&#10;$\nabla^2 f_n(x^k)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247,094"/>
  <p:tag name="LATEXADDIN" val="\documentclass{article}&#10;\usepackage{amsmath}&#10;\pagestyle{empty}&#10;\begin{document}&#10;&#10;$H^k=\frac{1}{n} \sum_{i=1}^{n} \nabla^2 f_i(x^k)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295,838"/>
  <p:tag name="LATEXADDIN" val="\documentclass{article}&#10;\usepackage{amsmath}&#10;\pagestyle{empty}&#10;\begin{document}&#10;&#10;$x^{k+1}=x^k-\gamma (H^k)^{-1}g^k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5,98803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8,98764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2,4859"/>
  <p:tag name="LATEXADDIN" val="\documentclass{article}&#10;\usepackage{amsmath}&#10;\pagestyle{empty}&#10;\begin{document}&#10;&#10;$f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2,4859"/>
  <p:tag name="LATEXADDIN" val="\documentclass{article}&#10;\usepackage{amsmath}&#10;\pagestyle{empty}&#10;\begin{document}&#10;&#10;$f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144,357"/>
  <p:tag name="LATEXADDIN" val="\documentclass{article}&#10;\usepackage{amsmath}&#10;\pagestyle{empty}&#10;\begin{document}&#10;&#10;$g^k=\frac{1}{n} \sum_{i=1}^{n} \nabla f_i(x^k)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&#10;$\nabla f_1(x^k)$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$\nabla f_2(x^k)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43,9445"/>
  <p:tag name="LATEXADDIN" val="\documentclass{article}&#10;\usepackage{amsmath}&#10;\pagestyle{empty}&#10;\begin{document}&#10;&#10;&#10;$\nabla f_n(x^k)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88,189"/>
  <p:tag name="LATEXADDIN" val="\documentclass{article}&#10;\usepackage{amsmath}&#10;\pagestyle{empty}&#10;\begin{document}&#10;&#10;&#10;$\nabla^2 f_1(x^k)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88,189"/>
  <p:tag name="LATEXADDIN" val="\documentclass{article}&#10;\usepackage{amsmath}&#10;\pagestyle{empty}&#10;\begin{document}&#10;&#10;$\nabla^2 f_2(x^k)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500,1875"/>
  <p:tag name="LATEXADDIN" val="\documentclass{article}&#10;\usepackage{amsmath}&#10;\pagestyle{empty}&#10;\begin{document}&#10;&#10;&#10;$\nabla^2 f_n(x^k)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247,094"/>
  <p:tag name="LATEXADDIN" val="\documentclass{article}&#10;\usepackage{amsmath}&#10;\pagestyle{empty}&#10;\begin{document}&#10;&#10;$H^k=\frac{1}{n} \sum_{i=1}^{n} \nabla^2 f_i(x^k)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197,6"/>
  <p:tag name="LATEXADDIN" val="\documentclass{article}&#10;\usepackage{amsmath}&#10;\usepackage{amssymb}&#10;&#10;\pagestyle{empty}&#10;\begin{document}&#10;&#10;$\mu\cdot I \preceq \nabla^2 f(x) \preceq L \cdot I$&#10;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880,765"/>
  <p:tag name="LATEXADDIN" val="\documentclass{article}&#10;\usepackage{amsmath}&#10;\usepackage{amssymb}&#10;&#10;\pagestyle{empty}&#10;\begin{document}&#10;&#10;$\|\nabla^2 f(x)-\nabla^2 f(y)\|_2 \le L_* \|x-y\|_2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,7334"/>
  <p:tag name="ORIGINALWIDTH" val="952,3809"/>
  <p:tag name="LATEXADDIN" val="\documentclass{article}&#10;\usepackage{amsmath}&#10;\pagestyle{empty}&#10;\begin{document}&#10;&#10;$x^{k+1}=x^k-\gamma^k g^k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0,4687"/>
  <p:tag name="ORIGINALWIDTH" val="3660,292"/>
  <p:tag name="LATEXADDIN" val="\documentclass{article}&#10;\usepackage{amsmath}&#10;\pagestyle{empty}&#10;\begin{document}&#10;&#10;$\| \nabla f(x^k) \| \le \eta \implies \gamma = 1, &#10;\quad&#10;\frac{L_*}{2 \mu^2} \| \nabla f(x^{k+1}) \|_2 \le \left( \frac{L_*}{2 \mu^2} \| \nabla f(x^k) \|_2 \right)^2.&#10;$&#10;&#10;&#10;&#10;\end{document}"/>
  <p:tag name="IGUANATEXSIZE" val="20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47,4316"/>
  <p:tag name="LATEXADDIN" val="\documentclass{article}&#10;\usepackage{amsmath}&#10;\pagestyle{empty}&#10;\begin{document}&#10;&#10;&#10;[BV, 2004]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1295,838"/>
  <p:tag name="LATEXADDIN" val="\documentclass{article}&#10;\usepackage{amsmath}&#10;\pagestyle{empty}&#10;\begin{document}&#10;&#10;$x^{k+1}=x^k-\gamma (H^k)^{-1}g^k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901,012"/>
  <p:tag name="LATEXADDIN" val="\documentclass{article}&#10;\usepackage{amsmath}&#10;\usepackage{amssymb}&#10;\DeclareMathOperator*{\argmin}{argmin}&#10;&#10;\pagestyle{empty}&#10;\begin{document}&#10;&#10;&#10;$$&#10;x^\star =  \argmin_{x \in \mathbb{R}^d} \left( f(x) := \frac{1}{n} \sum_{i=1}^{n} f_i(x) \right)&#10;$$&#10;&#10;\end{document}"/>
  <p:tag name="IGUANATEXSIZE" val="20"/>
  <p:tag name="IGUANATEXCURSOR" val="2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,228"/>
  <p:tag name="ORIGINALWIDTH" val="2743,157"/>
  <p:tag name="LATEXADDIN" val="\documentclass{article}&#10;\usepackage{amsmath}&#10;\pagestyle{empty}&#10;\begin{document}&#10;&#10;$x^{k+1}=x^k - \left[ \frac{1}{n} \sum_{i=1}^{n} H_i^k + l^k I \right]^{-1} \frac{1}{n}\sum_{i=1}^{n} \nabla f_i(x^k)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959,505"/>
  <p:tag name="LATEXADDIN" val="\documentclass{article}&#10;\usepackage{amsmath}&#10;\usepackage{amssymb}&#10;&#10;\pagestyle{empty}&#10;\begin{document}&#10;&#10;&#10;$H_i^{k+1}=H_i^{k} + C_i^t(\nabla^2 f_i(x^{k+1}) - H_i^k)$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,4747"/>
  <p:tag name="ORIGINALWIDTH" val="1535,058"/>
  <p:tag name="LATEXADDIN" val="\documentclass{article}&#10;\usepackage{amsmath}&#10;\pagestyle{empty}&#10;\begin{document}&#10;&#10;$\|x^0-x^\star\| \le \frac{\mu}{\sqrt{2D}} \quad H^k \le \frac{\mu^2}{4C}$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39,1826"/>
  <p:tag name="LATEXADDIN" val="\documentclass{article}&#10;\usepackage{amsmath}&#10;\pagestyle{empty}&#10;\begin{document}&#10;&#10;$C \in \{2,8\}$&#10;&#10;&#10;\end{document}"/>
  <p:tag name="IGUANATEXSIZE" val="12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,4811"/>
  <p:tag name="ORIGINALWIDTH" val="1454,068"/>
  <p:tag name="LATEXADDIN" val="\documentclass{article}&#10;\usepackage{amsmath}&#10;\pagestyle{empty}&#10;\begin{document}&#10;&#10;$\|x^k - x^\star\|^2 \le \frac{1}{2^k} \|x^0 - x^\star\|^2$&#10;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932,508"/>
  <p:tag name="LATEXADDIN" val="\documentclass{article}&#10;\usepackage{amsmath}&#10;\usepackage{amssymb}&#10;&#10;\pagestyle{empty}&#10;\begin{document}&#10;&#10;$\|\nabla^2 f(x)-\nabla^2 f(y)\|_F \le L_F \|x-y\|_2$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400,825"/>
  <p:tag name="LATEXADDIN" val="\documentclass{article}&#10;\usepackage{amsmath}&#10;\pagestyle{empty}&#10;\begin{document}&#10;&#10;$g^k=\frac{1}{n} \sum_{i=1}^{n} C_i^k(\nabla f_i(x^k))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,4818"/>
  <p:tag name="ORIGINALWIDTH" val="2536,933"/>
  <p:tag name="LATEXADDIN" val="\documentclass{article}&#10;\usepackage{amsmath}&#10;\pagestyle{empty}&#10;\begin{document}&#10;&#10;For $\|C(M)-M\|_F^2 \le (1-\alpha) \|M\|_F$ the $A=\frac{\alpha}{4}$&#10;&#10;&#10;\end{document}"/>
  <p:tag name="IGUANATEXSIZE" val="12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901,012"/>
  <p:tag name="LATEXADDIN" val="\documentclass{article}&#10;\usepackage{amsmath}&#10;\usepackage{amssymb}&#10;\DeclareMathOperator*{\argmin}{argmin}&#10;&#10;\pagestyle{empty}&#10;\begin{document}&#10;&#10;&#10;$$&#10;x^\star =  \argmin_{x \in \mathbb{R}^d} \left( f(x) := \frac{1}{n} \sum_{i=1}^{n} f_i(x) \right)&#10;$$&#10;&#10;\end{document}"/>
  <p:tag name="IGUANATEXSIZE" val="20"/>
  <p:tag name="IGUANATEXCURSOR" val="2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,228"/>
  <p:tag name="ORIGINALWIDTH" val="2743,157"/>
  <p:tag name="LATEXADDIN" val="\documentclass{article}&#10;\usepackage{amsmath}&#10;\pagestyle{empty}&#10;\begin{document}&#10;&#10;$x^{k+1}=x^k - \left[ \frac{1}{n} \sum_{i=1}^{n} H_i^k + l^k I \right]^{-1} \frac{1}{n}\sum_{i=1}^{n} \nabla f_i(x^k)$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959,505"/>
  <p:tag name="LATEXADDIN" val="\documentclass{article}&#10;\usepackage{amsmath}&#10;\usepackage{amssymb}&#10;&#10;\pagestyle{empty}&#10;\begin{document}&#10;&#10;&#10;$H_i^{k+1}=H_i^{k} + C_i^t(\nabla^2 f_i(x^{k+1}) - H_i^k)$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9805"/>
  <p:tag name="ORIGINALWIDTH" val="4057,743"/>
  <p:tag name="LATEXADDIN" val="\documentclass{article}&#10;\usepackage{amsmath}&#10;\usepackage{amssymb}&#10;\usepackage{xcolor}&#10;\pagestyle{empty}&#10;&#10;\DeclareMathOperator*{\argmin}{argmin}&#10;&#10;\begin{document}&#10;&#10;$$&#10;\mathcal{C}^d(\alpha) = \{C\,|\,C:\mathbb{R}^d \to \mathbb{R}^d, \quad \mathbb{E}\left[ \|C(x)-x\|^2 \right] \le (1-\alpha)\|x\|^2\}, \quad \forall \alpha \in (0,1]&#10;$$&#10;&#10;\end{document}"/>
  <p:tag name="IGUANATEXSIZE" val="20"/>
  <p:tag name="IGUANATEXCURSOR" val="3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9809"/>
  <p:tag name="ORIGINALWIDTH" val="2804,649"/>
  <p:tag name="LATEXADDIN" val="\documentclass{article}&#10;\usepackage{amsmath}&#10;\usepackage{amssymb}&#10;\usepackage{xcolor}&#10;\pagestyle{empty}&#10;&#10;\DeclareMathOperator*{\argmin}{argmin}&#10;&#10;\begin{document}&#10;&#10;$$&#10;\mathbb{E}\left[ \|TopLEK(x)-x\|^2 \right] = (1-\alpha)\|x\|^2, \quad 0 &lt; \alpha \le 1&#10;$$&#10;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2321"/>
  <p:tag name="ORIGINALWIDTH" val="346,4567"/>
  <p:tag name="LATEXADDIN" val="\documentclass{article}&#10;\usepackage{amsmath}&#10;\pagestyle{empty}&#10;\begin{document}&#10;&#10;$\widehat{k} \le K$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9805"/>
  <p:tag name="ORIGINALWIDTH" val="4452,943"/>
  <p:tag name="LATEXADDIN" val="\documentclass{article}&#10;\usepackage{amsmath}&#10;\usepackage{amssymb}&#10;\usepackage{xcolor}&#10;\pagestyle{empty}&#10;&#10;\DeclareMathOperator*{\argmin}{argmin}&#10;&#10;\begin{document}&#10;&#10;$$&#10;\mathcal{B}^d(\omega) = \{B\,|\,B:\mathbb{R}^d \to \mathbb{R}^d, \quad \mathbb{E} \left[ \| B(x) - x \|^2\right] \le \omega \|x\|^2, \quad \mathbb{E}\left[ B(x)\right]=x\}, \quad \forall \omega \ge 0&#10;$$&#10;&#10;\end{document}"/>
  <p:tag name="IGUANATEXSIZE" val="20"/>
  <p:tag name="IGUANATEXCURSOR" val="3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9805"/>
  <p:tag name="ORIGINALWIDTH" val="4452,943"/>
  <p:tag name="LATEXADDIN" val="\documentclass{article}&#10;\usepackage{amsmath}&#10;\usepackage{amssymb}&#10;\usepackage{xcolor}&#10;\pagestyle{empty}&#10;&#10;\DeclareMathOperator*{\argmin}{argmin}&#10;&#10;\begin{document}&#10;&#10;$$&#10;\mathcal{B}^d(\omega) = \{B\,|\,B:\mathbb{R}^d \to \mathbb{R}^d, \quad \mathbb{E} \left[ \| B(x) - x \|^2\right] \le \omega \|x\|^2, \quad \mathbb{E}\left[ B(x)\right]=x\}, \quad \forall \omega \ge 0&#10;$$&#10;&#10;\end{document}"/>
  <p:tag name="IGUANATEXSIZE" val="20"/>
  <p:tag name="IGUANATEXCURSOR" val="3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14,998"/>
  <p:tag name="ORIGINALWIDTH" val="4290,214"/>
  <p:tag name="LATEXADDIN" val="\documentclass{article}&#10;\usepackage{amsmath}&#10;\usepackage{amssymb}&#10;\pagestyle{empty}&#10;\begin{document}&#10;&#10;&#10;The \(\Omega \) is the probability sample space. Let \( S : a_1 \times \cdots \times a_n \cdots \Omega \xrightarrow{} m \) with the following properties:&#10;&#10;\begin{enumerate}&#10;\item $\mathbb{E}_w[S(\cdot)] = \frac{1}{n} \sum_{i=1}^n a_i$&#10;\item $&#10;\mathbb{E}_w \left[ \| S(\cdot) - \frac{1}{n} \sum_{i=1}^n a_i \|^2 \right] = \frac{A}{n} \sum_{i=1}^n \left( \frac{1}{n w_i} \|a_i\|^2 \right) - B \| \frac{1}{n} \sum_{i=1}^n a_i \|^2&#10;$&#10;\end{enumerate}&#10;&#10;In the paper, we provide several sampling strategies that satisfy the above conditions. Next, with respect to the weighting \( w_i \), we require to estimate the constants \( L_{+,w} \) and \( L_{\pm,w} \):&#10;&#10;\begin{enumerate}&#10;&#10;\item $&#10;\frac{1}{n} \sum_{i=1}^n \frac{1}{n w_i} \| \nabla f_i(x) - \nabla f_i(y) \|^2 \leq L_{+,w}^2 \|x - y\|^2 &#10;$&#10;&#10;\item $&#10;\frac{1}{n} \sum_{i=1}^n \frac{1}{n w_i} \left( \| \nabla f_i(x) - \nabla f_i(y) \|^2 - \| \nabla f(x) - \nabla f(y) \|^2 \right) \leq L_{\pm,w}^2 \|x - y\|^2&#10;$&#10;\end{enumerate}&#10;&#10;\end{document}"/>
  <p:tag name="IGUANATEXSIZE" val="12"/>
  <p:tag name="IGUANATEXCURSOR" val="6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272,216"/>
  <p:tag name="LATEXADDIN" val="\documentclass{article}&#10;\usepackage{amsmath}&#10;\pagestyle{empty}&#10;\begin{document}&#10;&#10;&#10;$C_1^k(.)$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0,435"/>
  <p:tag name="ORIGINALWIDTH" val="3638,545"/>
  <p:tag name="LATEXADDIN" val="\documentclass{article}&#10;\usepackage{amsmath}&#10;\usepackage{amssymb}&#10;\pagestyle{empty}&#10;\begin{document}&#10;&#10;&#10;Our Theory for Single Gradient Oracles:&#10;\[&#10;N = \mathcal{O}\left( n + \frac{\Delta_0}{\epsilon^2} \cdot |S| \left( L_{-} + \sqrt{\frac{n}{|S|} ( (A - B) L_{+,w}^2 + B L_{\pm,w}^2) } \right) \right)&#10;\]&#10;&#10;Original PAGE Analysis:&#10;&#10;\[&#10;N_{\text{orig}} = \mathcal{O} \left( n + \frac{\Delta_0}{\epsilon^2} \cdot \left( L_{-} + \sqrt{n} L_{+} \right) \right)&#10;\]&#10;&#10;Improved Original PAGE Analysis:&#10;&#10;\[&#10;N_{\text{improved}} = \mathcal{O} \left( n + \frac{\Delta_0}{\epsilon^2} \cdot \left( 0 + \sqrt{n} L_{+} \right) \right)&#10;\]&#10;&#10;Important Sampling in PAGE:&#10;&#10;\[&#10;N_{\text{important-sampling}} = \mathcal{O} \left( n + \frac{\Delta_0}{\epsilon^2} \cdot \tau \cdot \left( L_{-} + \sqrt{\frac{n}{\tau}} L_{\pm,w} \right) \right)&#10;\]&#10;&#10;\end{document}"/>
  <p:tag name="IGUANATEXSIZE" val="11"/>
  <p:tag name="IGUANATEXCURSOR" val="2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3520,06"/>
  <p:tag name="LATEXADDIN" val="\documentclass{article}&#10;\usepackage{amsmath}&#10;\usepackage{amssymb}&#10;\usepackage{xcolor}&#10;\pagestyle{empty}&#10;&#10;\DeclareMathOperator*{\argmin}{argmin}&#10;\definecolor{mycolor}{rgb}{0.0, 0.0, 1.0}&#10;&#10;\begin{document}&#10;&#10;$$\min_{\substack{x_1, \dots, x_n \in \mathbb{R}^d}} &#10;\left\{ &#10;F_{\lambda}(x) := &#10;\left( \frac{1}{n} \sum_{i=1}^{n} f_i(x_i; D_i) \right) &#10;+ {\color{mycolor} \lambda} \cdot \frac{1}{2n} \sum_{i=1}^{n} \| x_i - \bar{x} \|^2&#10;\right\}$$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367,829"/>
  <p:tag name="LATEXADDIN" val="\documentclass{article}&#10;\usepackage{amsmath}&#10;\usepackage{amssymb}&#10;\usepackage{xcolor}&#10;\pagestyle{empty}&#10;&#10;\DeclareMathOperator*{\argmin}{argmin}&#10;\definecolor{mycolor}{rgb}{0.0, 0.0, 1.0}&#10;&#10;\begin{document}&#10;&#10;$ f(x) := \frac{1}{n} \sum_{i=1}^{n} f_i(x_i; D_i)$&#10;&#10;\end{document}"/>
  <p:tag name="IGUANATEXSIZE" val="20"/>
  <p:tag name="IGUANATEXCURSOR" val="2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582,302"/>
  <p:tag name="LATEXADDIN" val="\documentclass{article}&#10;\usepackage{amsmath}&#10;\usepackage{amssymb}&#10;\usepackage{xcolor}&#10;\pagestyle{empty}&#10;&#10;\DeclareMathOperator*{\argmin}{argmin}&#10;\definecolor{mycolor}{rgb}{0.0, 0.0, 1.0}&#10;&#10;\begin{document}&#10;&#10;$h(x) := {\color{mycolor} \lambda} \cdot \frac{1}{2n} \sum_{i=1}^{n} \| x_i - \bar{x} \|^2$&#10;&#10;\end{document}"/>
  <p:tag name="IGUANATEXSIZE" val="20"/>
  <p:tag name="IGUANATEXCURSOR" val="2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419,573"/>
  <p:tag name="LATEXADDIN" val="\documentclass{article}&#10;\usepackage{amsmath}&#10;\usepackage{amssymb}&#10;\usepackage{xcolor}&#10;\pagestyle{empty}&#10;&#10;\DeclareMathOperator*{\argmin}{argmin}&#10;\definecolor{mycolor}{rgb}{0.0, 0.0, 1.0}&#10;&#10;\begin{document}&#10;&#10;$\mathbb{E} \left[ x^k - x^\star \right] \le \varepsilon \|x^0 - x^\star \|^2$&#10;&#10;\end{document}"/>
  <p:tag name="IGUANATEXSIZE" val="20"/>
  <p:tag name="IGUANATEXCURSOR" val="2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2155,23"/>
  <p:tag name="LATEXADDIN" val="\documentclass{article}&#10;\usepackage{amsmath}&#10;\usepackage{amssymb}&#10;\usepackage{xcolor}&#10;\pagestyle{empty}&#10;&#10;\DeclareMathOperator*{\argmin}{argmin}&#10;\definecolor{mycolor}{rgb}{0.0, 0.0, 1.0}&#10;&#10;\begin{document}&#10;&#10;$(\mathbb{E} \left[ \|\nabla F(x^k)\| \right])^2 \le \mathbb{E} \left[ \|\nabla F(x^k)\|^2 \right] \le \varepsilon^2$&#10;&#10;\end{document}"/>
  <p:tag name="IGUANATEXSIZE" val="20"/>
  <p:tag name="IGUANATEXCURSOR" val="2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,2291"/>
  <p:tag name="ORIGINALWIDTH" val="1379,078"/>
  <p:tag name="LATEXADDIN" val="\documentclass{article}&#10;\usepackage{amsmath}&#10;\usepackage{amssymb}&#10;\usepackage{xcolor}&#10;\pagestyle{empty}&#10;&#10;\DeclareMathOperator*{\argmin}{argmin}&#10;\definecolor{mycolor}{rgb}{0.0, 0.0, 1.0}&#10;&#10;\begin{document}&#10;&#10;$\approx \eta \cdot \frac{1}{p} \cdot \lambda \cdot \nabla h(x)$, w.p. $p$&#10;&#10;\end{document}"/>
  <p:tag name="IGUANATEXSIZE" val="20"/>
  <p:tag name="IGUANATEXCURSOR" val="2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,2291"/>
  <p:tag name="ORIGINALWIDTH" val="1433,071"/>
  <p:tag name="LATEXADDIN" val="\documentclass{article}&#10;\usepackage{amsmath}&#10;\usepackage{amssymb}&#10;\usepackage{xcolor}&#10;\pagestyle{empty}&#10;&#10;\DeclareMathOperator*{\argmin}{argmin}&#10;\definecolor{mycolor}{rgb}{0.0, 0.0, 1.0}&#10;&#10;\begin{document}&#10;&#10;$\eta \cdot \frac{1}{1-p} \cdot \nabla f(x)$, w.p. $1-p$&#10;&#10;\end{document}"/>
  <p:tag name="IGUANATEXSIZE" val="20"/>
  <p:tag name="IGUANATEXCURSOR" val="2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,7282"/>
  <p:tag name="ORIGINALWIDTH" val="3039,37"/>
  <p:tag name="LATEXADDIN" val="\documentclass{article}&#10;\usepackage{amsmath}&#10;\pagestyle{empty}&#10;\begin{document}&#10;&#10;&#10;For input with $d$ scalars, amount of ciphertexts is &#10;$&#10;\lceil &#10;\frac{d}{N/2}&#10;\rceil&#10;$&#10;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2389,201"/>
  <p:tag name="LATEXADDIN" val="\documentclass{article}&#10;\usepackage{amsmath}&#10;\pagestyle{empty}&#10;\begin{document}&#10;&#10;&#10;For AES-128 compatibility level $N &gt; 16\,384$&#10;&#10;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272,216"/>
  <p:tag name="LATEXADDIN" val="\documentclass{article}&#10;\usepackage{amsmath}&#10;\pagestyle{empty}&#10;\begin{document}&#10;&#10;&#10;$C_n^k(.)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,7282"/>
  <p:tag name="ORIGINALWIDTH" val="914,1357"/>
  <p:tag name="LATEXADDIN" val="\documentclass{article}&#10;\usepackage{amsmath}&#10;\pagestyle{empty}&#10;\begin{document}&#10;&#10;$2 \cdot \frac{N}{2} \cdot \lceil \frac{d}{N/2} \rceil$ bits&#10;&#10;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91,039"/>
  <p:tag name="LATEXADDIN" val="\documentclass{article}&#10;\usepackage{amsmath}&#10;\pagestyle{empty}&#10;\begin{document}&#10;&#10;&#10;\# bits to store $q$ is $Q=\log_2(q)$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433,821"/>
  <p:tag name="LATEXADDIN" val="\documentclass{article}&#10;\usepackage{amsmath}&#10;\pagestyle{empty}&#10;\begin{document}&#10;&#10;&#10;$Q \ge 438$ for AES-128 level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3013,123"/>
  <p:tag name="LATEXADDIN" val="\documentclass{article}&#10;\usepackage{amsmath}&#10;\usepackage{amssymb}&#10;&#10;\pagestyle{empty}&#10;\begin{document}&#10;&#10;All keys in CKKS are polynomials from $\mathbb{Z}_q [x]/(x^N+1)$&#10;&#10;&#10;&#10;\end{document}"/>
  <p:tag name="IGUANATEXSIZE" val="20"/>
  <p:tag name="IGUANATEXCURSOR" val="167"/>
  <p:tag name="TRANSPARENCY" val="True"/>
  <p:tag name="FILENAME" val=""/>
  <p:tag name="LATEXENGINEID" val="0"/>
  <p:tag name="TEMPFOLDER" val="c:\temp\"/>
  <p:tag name="LATEXFORMHEIGHT" val="312"/>
  <p:tag name="LATEXFORMWIDTH" val="562,5"/>
  <p:tag name="LATEXFORMWRAP" val="True"/>
  <p:tag name="BITMAPVECTOR" val="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378,328"/>
  <p:tag name="LATEXADDIN" val="\documentclass{article}&#10;\usepackage{amsmath}&#10;\pagestyle{empty}&#10;\begin{document}&#10;&#10;The key size is $Q \cdot N$ bits&#10;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983,502"/>
  <p:tag name="LATEXADDIN" val="\documentclass{article}&#10;\usepackage{amsmath}&#10;\pagestyle{empty}&#10;\begin{document}&#10;&#10;$m^{''}( {\rm shared} ) = pk({\rm secret}) \cdot m' + {\rm noise}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,7282"/>
  <p:tag name="ORIGINALWIDTH" val="2242,22"/>
  <p:tag name="LATEXADDIN" val="\documentclass{article}&#10;\usepackage{amsmath}&#10;\pagestyle{empty}&#10;\begin{document}&#10;&#10;\# bits to store $m{''}$ is: $2 \cdot 2 \cdot \frac{N}{2} \cdot \lceil \frac{d}{N/2} \rceil \cdot Q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354,7057"/>
  <p:tag name="LATEXADDIN" val="\documentclass{article}&#10;\usepackage{amsmath}&#10;\pagestyle{empty}&#10;\begin{document}&#10;&#10;$L_1=1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354,7057"/>
  <p:tag name="LATEXADDIN" val="\documentclass{article}&#10;\usepackage{amsmath}&#10;\pagestyle{empty}&#10;\begin{document}&#10;&#10;$L_2=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54,7057"/>
  <p:tag name="LATEXADDIN" val="\documentclass{article}&#10;\usepackage{amsmath}&#10;\pagestyle{empty}&#10;\begin{document}&#10;&#10;$L_3=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272,216"/>
  <p:tag name="LATEXADDIN" val="\documentclass{article}&#10;\usepackage{amsmath}&#10;\pagestyle{empty}&#10;\begin{document}&#10;&#10;&#10;$C_2^k(.)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546,6816"/>
  <p:tag name="LATEXADDIN" val="\documentclass{article}&#10;\usepackage{amsmath}&#10;\pagestyle{empty}&#10;\begin{document}&#10;&#10;$L_4=1000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61,605"/>
  <p:tag name="LATEXADDIN" val="\documentclass{article}&#10;\usepackage{amsmath}&#10;\pagestyle{empty}&#10;\begin{document}&#10;&#10;Original $n=4$ clients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34,6832"/>
  <p:tag name="LATEXADDIN" val="\documentclass{article}&#10;\usepackage{amsmath}&#10;\pagestyle{empty}&#10;\begin{document}&#10;&#10;\textbf{Example}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354,7057"/>
  <p:tag name="LATEXADDIN" val="\documentclass{article}&#10;\usepackage{amsmath}&#10;\pagestyle{empty}&#10;\begin{document}&#10;&#10;$L_1=1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354,7057"/>
  <p:tag name="LATEXADDIN" val="\documentclass{article}&#10;\usepackage{amsmath}&#10;\pagestyle{empty}&#10;\begin{document}&#10;&#10;$L_2=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54,7057"/>
  <p:tag name="LATEXADDIN" val="\documentclass{article}&#10;\usepackage{amsmath}&#10;\pagestyle{empty}&#10;\begin{document}&#10;&#10;$L_3=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546,6816"/>
  <p:tag name="LATEXADDIN" val="\documentclass{article}&#10;\usepackage{amsmath}&#10;\pagestyle{empty}&#10;\begin{document}&#10;&#10;$L_4=1000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886,014"/>
  <p:tag name="LATEXADDIN" val="\documentclass{article}&#10;\usepackage{amsmath}&#10;\pagestyle{empty}&#10;\begin{document}&#10;&#10;$L_{\rm AM}=\frac{1}{4}\left(1+1+1+100\right)=25.75$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290,964"/>
  <p:tag name="LATEXADDIN" val="\documentclass{article}&#10;\usepackage{amsmath}&#10;\pagestyle{empty}&#10;\begin{document}&#10;&#10;$L_{\rm QM}\approx\sqrt{\frac{1}{4}\left(1+1+1+100\cdot100\right)}=15.73$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61,605"/>
  <p:tag name="LATEXADDIN" val="\documentclass{article}&#10;\usepackage{amsmath}&#10;\pagestyle{empty}&#10;\begin{document}&#10;&#10;Original $n=4$ clients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263,592"/>
  <p:tag name="LATEXADDIN" val="\documentclass{article}&#10;\usepackage{amsmath}&#10;\pagestyle{empty}&#10;\begin{document}&#10;&#10;$&#10;\rm{Communication\,Complexity} = \left( \rm{\#Rounds} \right) \times \left( \rm{\#Bits/Round} \right)&#10;$&#10;&#10;&#10;&#10;\end{document}"/>
  <p:tag name="IGUANATEXSIZE" val="13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61,605"/>
  <p:tag name="LATEXADDIN" val="\documentclass{article}&#10;\usepackage{amsmath}&#10;\pagestyle{empty}&#10;\begin{document}&#10;&#10;Original $n=4$ clients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354,7057"/>
  <p:tag name="LATEXADDIN" val="\documentclass{article}&#10;\usepackage{amsmath}&#10;\pagestyle{empty}&#10;\begin{document}&#10;&#10;$L_1=1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354,7057"/>
  <p:tag name="LATEXADDIN" val="\documentclass{article}&#10;\usepackage{amsmath}&#10;\pagestyle{empty}&#10;\begin{document}&#10;&#10;$L_2=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54,7057"/>
  <p:tag name="LATEXADDIN" val="\documentclass{article}&#10;\usepackage{amsmath}&#10;\pagestyle{empty}&#10;\begin{document}&#10;&#10;$L_3=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546,6816"/>
  <p:tag name="LATEXADDIN" val="\documentclass{article}&#10;\usepackage{amsmath}&#10;\pagestyle{empty}&#10;\begin{document}&#10;&#10;$L_4=1000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,4792"/>
  <p:tag name="ORIGINALWIDTH" val="1082,115"/>
  <p:tag name="LATEXADDIN" val="\documentclass{article}&#10;\usepackage{amsmath}&#10;\pagestyle{empty}&#10;\begin{document}&#10;&#10;$\lceil \frac{L_1}{L_{\rm AM}} \rceil=\lceil \frac{1}{25.75} \rceil=1$&#10;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,4792"/>
  <p:tag name="ORIGINALWIDTH" val="1082,115"/>
  <p:tag name="LATEXADDIN" val="\documentclass{article}&#10;\usepackage{amsmath}&#10;\pagestyle{empty}&#10;\begin{document}&#10;&#10;$\lceil \frac{L_2}{L_{\rm AM}} \rceil=\lceil \frac{1}{25.75} \rceil=1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,4792"/>
  <p:tag name="ORIGINALWIDTH" val="1082,115"/>
  <p:tag name="LATEXADDIN" val="\documentclass{article}&#10;\usepackage{amsmath}&#10;\pagestyle{empty}&#10;\begin{document}&#10;&#10;$\lceil \frac{L_3}{L_{\rm AM}} \rceil=\lceil \frac{1}{25.75} \rceil=1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6,4792"/>
  <p:tag name="ORIGINALWIDTH" val="1148,856"/>
  <p:tag name="LATEXADDIN" val="\documentclass{article}&#10;\usepackage{amsmath}&#10;\pagestyle{empty}&#10;\begin{document}&#10;&#10;$\lceil \frac{L_4}{L_{\rm AM}} \rceil=\lceil \frac{1000}{25.75} \rceil=39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199,85"/>
  <p:tag name="LATEXADDIN" val="\documentclass{article}&#10;\usepackage{amsmath}&#10;\pagestyle{empty}&#10;\begin{document}&#10;&#10;Cloned $N=42$ clients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2,4859"/>
  <p:tag name="LATEXADDIN" val="\documentclass{article}&#10;\usepackage{amsmath}&#10;\pagestyle{empty}&#10;\begin{document}&#10;&#10;$f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9805"/>
  <p:tag name="ORIGINALWIDTH" val="3889,014"/>
  <p:tag name="LATEXADDIN" val="\documentclass{article}&#10;\usepackage{amsmath}&#10;\usepackage{amssymb}&#10;\usepackage{xcolor}&#10;\pagestyle{empty}&#10;&#10;\DeclareMathOperator*{\argmin}{argmin}&#10;&#10;\begin{document}&#10;&#10;$$&#10;\mathcal{B}^d(\omega) = \{B\,|\,B:\mathbb{R}^d \to \mathbb{R}^d, \quad \mathbb{E} \left[ \| B(x) - x \|^2\right] \le \omega \|x\|^2, \quad \mathbb{E}\left[ B(x)\right]=x\}$$&#10;&#10;\end{document}"/>
  <p:tag name="IGUANATEXSIZE" val="20"/>
  <p:tag name="IGUANATEXCURSOR" val="3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404,1995"/>
  <p:tag name="LATEXADDIN" val="\documentclass{article}&#10;\usepackage{amsmath}&#10;\pagestyle{empty}&#10;\begin{document}&#10;&#10;$L_{11}=1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404,1995"/>
  <p:tag name="LATEXADDIN" val="\documentclass{article}&#10;\usepackage{amsmath}&#10;\pagestyle{empty}&#10;\begin{document}&#10;&#10;$L_{21}=1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404,1995"/>
  <p:tag name="LATEXADDIN" val="\documentclass{article}&#10;\usepackage{amsmath}&#10;\pagestyle{empty}&#10;\begin{document}&#10;&#10;$L_{31}=1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,4837"/>
  <p:tag name="ORIGINALWIDTH" val="1230,596"/>
  <p:tag name="LATEXADDIN" val="\documentclass{article}&#10;\usepackage{amsmath}&#10;\pagestyle{empty}&#10;\begin{document}&#10;&#10;$L_{4j}=1000/39=25.64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561,6797"/>
  <p:tag name="LATEXADDIN" val="\documentclass{article}&#10;\usepackage{amsmath}&#10;\pagestyle{empty}&#10;\begin{document}&#10;&#10;$1\le j \le 39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263,592"/>
  <p:tag name="LATEXADDIN" val="\documentclass{article}&#10;\usepackage{amsmath}&#10;\pagestyle{empty}&#10;\begin{document}&#10;&#10;$&#10;\rm{Communication\,Complexity} = \left( \rm{\#Rounds} \right) \times \left( \rm{\#Bits/Round} \right)&#10;$&#10;&#10;&#10;&#10;\end{document}"/>
  <p:tag name="IGUANATEXSIZE" val="13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,73756"/>
  <p:tag name="ORIGINALWIDTH" val="305,2118"/>
  <p:tag name="LATEXADDIN" val="\documentclass{article}&#10;\usepackage{amsmath}&#10;\pagestyle{empty}&#10;\begin{document}&#10;&#10;$\omega \ge 0$&#10;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32,6959"/>
  <p:tag name="LATEXADDIN" val="\documentclass{article}&#10;\usepackage{amsmath}&#10;\usepackage{amssymb}&#10;\pagestyle{empty}&#10;\begin{document}&#10;&#10;$\forall x \in \mathbb{R}^d$&#10;&#10;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9805"/>
  <p:tag name="ORIGINALWIDTH" val="3319,085"/>
  <p:tag name="LATEXADDIN" val="\documentclass{article}&#10;\usepackage{amsmath}&#10;\usepackage{amssymb}&#10;\usepackage{xcolor}&#10;\pagestyle{empty}&#10;&#10;\DeclareMathOperator*{\argmin}{argmin}&#10;&#10;\begin{document}&#10;&#10;$$&#10;\mathcal{C}^d(\alpha) = \{C\,|\,C:\mathbb{R}^d \to \mathbb{R}^d, \quad \mathbb{E}\left[ \|C(x)-x\|^2 \right] \le (1-\alpha)\|x\|^2\}&#10;$$&#10;&#10;\end{document}"/>
  <p:tag name="IGUANATEXSIZE" val="20"/>
  <p:tag name="IGUANATEXCURSOR" val="2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3526,809"/>
  <p:tag name="LATEXADDIN" val="\documentclass{article}&#10;\usepackage{amsmath}&#10;\usepackage{amssymb}&#10;\usepackage{xcolor}&#10;\pagestyle{empty}&#10;&#10;\DeclareMathOperator*{\argmin}{argmin}&#10;&#10;\begin{document}&#10;&#10;$$&#10;B \in \mathcal{B}^d(\omega) \, \implies \, C(x) := \frac{1}{\omega+1} B(x), \quad C(x) \in \mathcal{C}^d \left(\alpha := \frac{1}{\omega+1}\right)&#10;$$&#10;&#10;\end{document}"/>
  <p:tag name="IGUANATEXSIZE" val="2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263,592"/>
  <p:tag name="LATEXADDIN" val="\documentclass{article}&#10;\usepackage{amsmath}&#10;\pagestyle{empty}&#10;\begin{document}&#10;&#10;$&#10;\rm{Communication\,Complexity} = \left( \rm{\#Rounds} \right) \times \left( \rm{\#Bits/Round} \right)&#10;$&#10;&#10;&#10;&#10;\end{document}"/>
  <p:tag name="IGUANATEXSIZE" val="13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9805"/>
  <p:tag name="ORIGINALWIDTH" val="3889,014"/>
  <p:tag name="LATEXADDIN" val="\documentclass{article}&#10;\usepackage{amsmath}&#10;\usepackage{amssymb}&#10;\usepackage{xcolor}&#10;\pagestyle{empty}&#10;&#10;\DeclareMathOperator*{\argmin}{argmin}&#10;&#10;\begin{document}&#10;&#10;$$&#10;\mathcal{B}^d(\omega) = \{B\,|\,B:\mathbb{R}^d \to \mathbb{R}^d, \quad \mathbb{E} \left[ \| B(x) - x \|^2\right] \le \omega \|x\|^2, \quad \mathbb{E}\left[ B(x)\right]=x\}$$&#10;&#10;\end{document}"/>
  <p:tag name="IGUANATEXSIZE" val="20"/>
  <p:tag name="IGUANATEXCURSOR" val="3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,73756"/>
  <p:tag name="ORIGINALWIDTH" val="521,9348"/>
  <p:tag name="LATEXADDIN" val="\documentclass{article}&#10;\usepackage{amsmath}&#10;\usepackage{amssymb}&#10;\usepackage{xcolor}&#10;\pagestyle{empty}&#10;&#10;\DeclareMathOperator*{\argmin}{argmin}&#10;&#10;\begin{document}&#10;&#10;$$&#10;0 &lt; \alpha \le 1&#10;$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32,6959"/>
  <p:tag name="LATEXADDIN" val="\documentclass{article}&#10;\usepackage{amsmath}&#10;\usepackage{amssymb}&#10;\pagestyle{empty}&#10;\begin{document}&#10;&#10;$\forall x \in \mathbb{R}^d$&#10;&#10;&#10;&#10;\end{document}"/>
  <p:tag name="IGUANATEXSIZE" val="20"/>
  <p:tag name="IGUANATEXCURSOR" val="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5,98803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2052,493"/>
  <p:tag name="LATEXADDIN" val="\documentclass{article}&#10;\usepackage{amsmath}&#10;\pagestyle{empty}&#10;\begin{document}&#10;&#10;&#10;$S \sim_\text{u.a.r.} \{ Q : Q \in 2^{\{1, \dots, d\}} \wedge |Q| = K \}$&#10;&#10;&#10;\end{document}"/>
  <p:tag name="IGUANATEXSIZE" val="12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9809"/>
  <p:tag name="ORIGINALWIDTH" val="812,1485"/>
  <p:tag name="LATEXADDIN" val="\documentclass{article}&#10;\usepackage{amsmath}&#10;\pagestyle{empty}&#10;\begin{document}&#10;&#10;$\omega = \frac{d}{K}-1 = \frac{1}{2}$&#10;&#10;&#10;\end{document}"/>
  <p:tag name="IGUANATEXSIZE" val="12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988,3765"/>
  <p:tag name="LATEXADDIN" val="\documentclass{article}&#10;\usepackage{amsmath}&#10;\pagestyle{empty}&#10;\begin{document}&#10;&#10;$C(x) := \sum_{i \in S} x_i e_i$&#10;&#10;&#10;&#10;\end{document}"/>
  <p:tag name="IGUANATEXSIZE" val="12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9809"/>
  <p:tag name="ORIGINALWIDTH" val="592,4259"/>
  <p:tag name="LATEXADDIN" val="\documentclass{article}&#10;\usepackage{amsmath}&#10;\pagestyle{empty}&#10;\begin{document}&#10;&#10;$\alpha = \frac{K}{d}=\frac{2}{3}$&#10;&#10;&#10;\end{document}"/>
  <p:tag name="IGUANATEXSIZE" val="12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89,23882"/>
  <p:tag name="LATEXADDIN" val="\documentclass{article}&#10;\usepackage{amsmath}&#10;\pagestyle{empty}&#10;\begin{document}&#10;&#10;$\cdot \frac{3}{2}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43,982"/>
  <p:tag name="LATEXADDIN" val="\documentclass{article}&#10;\usepackage{amsmath}&#10;\pagestyle{empty}&#10;\begin{document}&#10;&#10;$-9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pagestyle{empty}&#10;\begin{document}&#10;&#10;$0$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$3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43,982"/>
  <p:tag name="LATEXADDIN" val="\documentclass{article}&#10;\usepackage{amsmath}&#10;\pagestyle{empty}&#10;\begin{document}&#10;&#10;$-9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150,7312"/>
  <p:tag name="LATEXADDIN" val="\documentclass{article}&#10;\usepackage{amsmath}&#10;\pagestyle{empty}&#10;\begin{document}&#10;&#10;$+7$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8,98764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2,49347"/>
  <p:tag name="LATEXADDIN" val="\documentclass{article}&#10;\usepackage{amsmath}&#10;\pagestyle{empty}&#10;\begin{document}&#10;&#10;$3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43,982"/>
  <p:tag name="LATEXADDIN" val="\documentclass{article}&#10;\usepackage{amsmath}&#10;\pagestyle{empty}&#10;\begin{document}&#10;&#10;$-9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150,7312"/>
  <p:tag name="LATEXADDIN" val="\documentclass{article}&#10;\usepackage{amsmath}&#10;\pagestyle{empty}&#10;\begin{document}&#10;&#10;$+7$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pagestyle{empty}&#10;\begin{document}&#10;&#10;$0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263,592"/>
  <p:tag name="LATEXADDIN" val="\documentclass{article}&#10;\usepackage{amsmath}&#10;\pagestyle{empty}&#10;\begin{document}&#10;&#10;$&#10;\rm{Communication\,Complexity} = \left( \rm{\#Rounds} \right) \times \left( \rm{\#Bits/Round} \right)&#10;$&#10;&#10;&#10;&#10;\end{document}"/>
  <p:tag name="IGUANATEXSIZE" val="13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9805"/>
  <p:tag name="ORIGINALWIDTH" val="3319,085"/>
  <p:tag name="LATEXADDIN" val="\documentclass{article}&#10;\usepackage{amsmath}&#10;\usepackage{amssymb}&#10;\usepackage{xcolor}&#10;\pagestyle{empty}&#10;&#10;\DeclareMathOperator*{\argmin}{argmin}&#10;&#10;\begin{document}&#10;&#10;$$&#10;\mathcal{C}^d(\alpha) = \{C\,|\,C:\mathbb{R}^d \to \mathbb{R}^d, \quad \mathbb{E}\left[ \|C(x)-x\|^2 \right] \le (1-\alpha)\|x\|^2\}&#10;$$&#10;&#10;\end{document}"/>
  <p:tag name="IGUANATEXSIZE" val="20"/>
  <p:tag name="IGUANATEXCURSOR" val="2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9805"/>
  <p:tag name="ORIGINALWIDTH" val="3889,014"/>
  <p:tag name="LATEXADDIN" val="\documentclass{article}&#10;\usepackage{amsmath}&#10;\usepackage{amssymb}&#10;\usepackage{xcolor}&#10;\pagestyle{empty}&#10;&#10;\DeclareMathOperator*{\argmin}{argmin}&#10;&#10;\begin{document}&#10;&#10;$$&#10;\mathcal{B}^d(\omega) = \{B\,|\,B:\mathbb{R}^d \to \mathbb{R}^d, \quad \mathbb{E} \left[ \| B(x) - x \|^2\right] \le \omega \|x\|^2, \quad \mathbb{E}\left[ B(x)\right]=x\}$$&#10;&#10;\end{document}"/>
  <p:tag name="IGUANATEXSIZE" val="20"/>
  <p:tag name="IGUANATEXCURSOR" val="3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39,1826"/>
  <p:tag name="LATEXADDIN" val="\documentclass{article}&#10;\usepackage{amsmath}&#10;\pagestyle{empty}&#10;\begin{document}&#10;&#10;&#10;$S=\{1,3\}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39,1826"/>
  <p:tag name="LATEXADDIN" val="\documentclass{article}&#10;\usepackage{amsmath}&#10;\pagestyle{empty}&#10;\begin{document}&#10;&#10;&#10;$S=\{1,2\}$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,4807"/>
  <p:tag name="ORIGINALWIDTH" val="1133,108"/>
  <p:tag name="LATEXADDIN" val="\documentclass{article}&#10;\usepackage{amsmath}&#10;\pagestyle{empty}&#10;\begin{document}&#10;&#10;$B(x) := \frac{d}{K} \sum_{i \in S} x_i e_i$&#10;&#10;&#10;&#10;\end{document}"/>
  <p:tag name="IGUANATEXSIZE" val="12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2,4859"/>
  <p:tag name="LATEXADDIN" val="\documentclass{article}&#10;\usepackage{amsmath}&#10;\pagestyle{empty}&#10;\begin{document}&#10;&#10;$f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2,4447"/>
  <p:tag name="LATEXADDIN" val="\documentclass{article}&#10;\usepackage{amsmath}&#10;\pagestyle{empty}&#10;\begin{document}&#10;&#10;\textbf{Rand$K$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9568"/>
  <p:tag name="LATEXADDIN" val="\documentclass{article}&#10;\usepackage{amsmath}&#10;\pagestyle{empty}&#10;\begin{document}&#10;&#10;\textbf{Top$K$}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2,4447"/>
  <p:tag name="LATEXADDIN" val="\documentclass{article}&#10;\usepackage{amsmath}&#10;\pagestyle{empty}&#10;\begin{document}&#10;&#10;\textbf{Rand$K$}&#10;&#10;&#10;\end{document}"/>
  <p:tag name="IGUANATEXSIZE" val="2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9568"/>
  <p:tag name="LATEXADDIN" val="\documentclass{article}&#10;\usepackage{amsmath}&#10;\pagestyle{empty}&#10;\begin{document}&#10;&#10;\textbf{Top$K$}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687,664"/>
  <p:tag name="LATEXADDIN" val="\documentclass{article}&#10;\usepackage{amsmath}&#10;\pagestyle{empty}&#10;\begin{document}&#10;&#10;&#10;$C_1^k(\nabla f_1(x^k))$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687,664"/>
  <p:tag name="LATEXADDIN" val="\documentclass{article}&#10;\usepackage{amsmath}&#10;\pagestyle{empty}&#10;\begin{document}&#10;&#10;$C_2^k(\nabla f_2(x^k))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699,6625"/>
  <p:tag name="LATEXADDIN" val="\documentclass{article}&#10;\usepackage{amsmath}&#10;\pagestyle{empty}&#10;\begin{document}&#10;&#10;&#10;$C_n^k(\nabla f_n(x^k))$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5,98803"/>
  <p:tag name="LATEXADDIN" val="\documentclass{article}&#10;\usepackage{amsmath}&#10;\pagestyle{empty}&#10;\begin{document}&#10;&#10;$f_1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98,98764"/>
  <p:tag name="LATEXADDIN" val="\documentclass{article}&#10;\usepackage{amsmath}&#10;\pagestyle{empty}&#10;\begin{document}&#10;&#10;$f_2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2,4859"/>
  <p:tag name="LATEXADDIN" val="\documentclass{article}&#10;\usepackage{amsmath}&#10;\pagestyle{empty}&#10;\begin{document}&#10;&#10;$f_n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&#10;$\nabla f_1(x^k)$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,7334"/>
  <p:tag name="ORIGINALWIDTH" val="952,3809"/>
  <p:tag name="LATEXADDIN" val="\documentclass{article}&#10;\usepackage{amsmath}&#10;\pagestyle{empty}&#10;\begin{document}&#10;&#10;$x^{k+1}=x^k-\gamma^k g^k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400,825"/>
  <p:tag name="LATEXADDIN" val="\documentclass{article}&#10;\usepackage{amsmath}&#10;\pagestyle{empty}&#10;\begin{document}&#10;&#10;$g^k=\frac{1}{n} \sum_{i=1}^{n} C_i^k(\nabla f_i(x^k))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3,1721"/>
  <p:tag name="ORIGINALWIDTH" val="2549,681"/>
  <p:tag name="LATEXADDIN" val="\documentclass{article}&#10;\usepackage{amsmath}&#10;\usepackage{amssymb}&#10;&#10;\pagestyle{empty}&#10;\begin{document}&#10;&#10;\begin{enumerate}&#10;\item $f_i(x)$ are $L_i$-smooth, but can be non-convex&#10;\item $f(x)$ is $L$-smooth, but can be non-convex&#10;\item $\exists f^\star &gt; \infty$, such that $f(x) \ge f^\star, \forall x \in \mathbb{R}^d$&#10;&#10;\end{enumerate}&#10;&#10;\end{document}"/>
  <p:tag name="IGUANATEXSIZE" val="18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454,818"/>
  <p:tag name="LATEXADDIN" val="\documentclass{article}&#10;\usepackage{amsmath}&#10;\usepackage{amssymb}&#10;\pagestyle{empty}&#10;\begin{document}&#10;&#10;&#10;Find $\widehat{x}$: $\mathbb{E} \left[ \|\nabla f(\widehat{x})\|^2 \right] \le \varepsilon^2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478,065"/>
  <p:tag name="LATEXADDIN" val="\documentclass{article}&#10;\usepackage{amsmath}&#10;\usepackage{amssymb}&#10;&#10;\pagestyle{empty}&#10;\begin{document}&#10;&#10;$$&#10;\min_{x \in \mathbb{R}^d} \left\{ f(x) := \frac{1}{n} \sum_{i=1}^{n} f_i(x) \right\}&#10;$$&#10;&#10;&#10;\end{document}"/>
  <p:tag name="IGUANATEXSIZE" val="20"/>
  <p:tag name="IGUANATEXCURSOR" val="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92,538"/>
  <p:tag name="LATEXADDIN" val="\documentclass{article}&#10;\usepackage{amsmath}&#10;\pagestyle{empty}&#10;\begin{document}&#10;&#10;&#10;$\| \nabla f_i(x) - \nabla f_i(y)\| \le L_i \|x-y\|$&#10;&#10;\end{document}"/>
  <p:tag name="IGUANATEXSIZE" val="20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478,065"/>
  <p:tag name="LATEXADDIN" val="\documentclass{article}&#10;\usepackage{amsmath}&#10;\usepackage{amssymb}&#10;&#10;\pagestyle{empty}&#10;\begin{document}&#10;&#10;$$&#10;\min_{x \in \mathbb{R}^d} \left\{ f(x) := \frac{1}{n} \sum_{i=1}^{n} f_i(x) \right\}&#10;$$&#10;&#10;&#10;\end{document}"/>
  <p:tag name="IGUANATEXSIZE" val="20"/>
  <p:tag name="IGUANATEXCURSOR" val="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23,1721"/>
  <p:tag name="ORIGINALWIDTH" val="2549,681"/>
  <p:tag name="LATEXADDIN" val="\documentclass{article}&#10;\usepackage{amsmath}&#10;\usepackage{amssymb}&#10;&#10;\pagestyle{empty}&#10;\begin{document}&#10;&#10;\begin{enumerate}&#10;\item $f_i(x)$ are $L_i$-smooth, but can be non-convex&#10;\item $f(x)$ is $L$-smooth, but can be non-convex&#10;\item $\exists f^\star &gt; \infty$, such that $f(x) \ge f^\star, \forall x \in \mathbb{R}^d$&#10;&#10;\end{enumerate}&#10;&#10;\end{document}"/>
  <p:tag name="IGUANATEXSIZE" val="18"/>
  <p:tag name="IGUANATEXCURSOR" val="2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2336"/>
  <p:tag name="ORIGINALWIDTH" val="553,4308"/>
  <p:tag name="LATEXADDIN" val="\documentclass{article}&#10;\usepackage{amsmath}&#10;\usepackage{amssymb}&#10;&#10;\pagestyle{empty}&#10;\begin{document}&#10;&#10;&#10;$\forall x,y \in \mathbb{R}^d$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285,339"/>
  <p:tag name="LATEXADDIN" val="\documentclass{article}&#10;\usepackage{amsmath}&#10;\pagestyle{empty}&#10;\begin{document}&#10;&#10;\textbf{Number of machines}&#10;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431,946"/>
  <p:tag name="LATEXADDIN" val="\documentclass{article}&#10;\usepackage{amsmath}&#10;\pagestyle{empty}&#10;\begin{document}&#10;&#10;$\nabla f_2(x^k)$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454,818"/>
  <p:tag name="LATEXADDIN" val="\documentclass{article}&#10;\usepackage{amsmath}&#10;\usepackage{amssymb}&#10;\pagestyle{empty}&#10;\begin{document}&#10;&#10;&#10;Find $\widehat{x}$: $\mathbb{E} \left[ \|\nabla f(\widehat{x})\|^2 \right] \le \varepsilon^2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75,028"/>
  <p:tag name="LATEXADDIN" val="\documentclass{article}&#10;\usepackage{amsmath}&#10;\usepackage{amssymb}&#10;&#10;\pagestyle{empty}&#10;\begin{document}&#10;&#10;&#10;$g_i^{k+1}=g_i^{k}+C_i^k(\nabla f_i(x^{k+1}) - g_i^k)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712,786"/>
  <p:tag name="LATEXADDIN" val="\documentclass{article}&#10;\usepackage{amsmath}&#10;\pagestyle{empty}&#10;\begin{document}&#10;&#10;\textbf{EF21: Error Feedback 2021}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50,844"/>
  <p:tag name="LATEXADDIN" val="\documentclass{article}&#10;\usepackage{amsmath}&#10;\pagestyle{empty}&#10;\begin{document}&#10;&#10;$x^{k+1}=x^k - \frac{\gamma}{n} \sum_{i=1}^{n} g_i^k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50,844"/>
  <p:tag name="LATEXADDIN" val="\documentclass{article}&#10;\usepackage{amsmath}&#10;\pagestyle{empty}&#10;\begin{document}&#10;&#10;$x^{k+1}=x^k - \frac{\gamma}{n} \sum_{i=1}^{n} g_i^k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75,028"/>
  <p:tag name="LATEXADDIN" val="\documentclass{article}&#10;\usepackage{amsmath}&#10;\usepackage{amssymb}&#10;&#10;\pagestyle{empty}&#10;\begin{document}&#10;&#10;&#10;$g_i^{k+1}=g_i^{k}+C_i^k(\nabla f_i(x^{k+1}) - g_i^k)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712,786"/>
  <p:tag name="LATEXADDIN" val="\documentclass{article}&#10;\usepackage{amsmath}&#10;\pagestyle{empty}&#10;\begin{document}&#10;&#10;\textbf{EF21: Error Feedback 2021}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50,844"/>
  <p:tag name="LATEXADDIN" val="\documentclass{article}&#10;\usepackage{amsmath}&#10;\pagestyle{empty}&#10;\begin{document}&#10;&#10;$x^{k+1}=x^k - \frac{\gamma}{n} \sum_{i=1}^{n} g_i^k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775,028"/>
  <p:tag name="LATEXADDIN" val="\documentclass{article}&#10;\usepackage{amsmath}&#10;\usepackage{amssymb}&#10;&#10;\pagestyle{empty}&#10;\begin{document}&#10;&#10;&#10;$g_i^{k+1}=g_i^{k}+C_i^k(\nabla f_i(x^{k+1}) - g_i^k)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712,786"/>
  <p:tag name="LATEXADDIN" val="\documentclass{article}&#10;\usepackage{amsmath}&#10;\pagestyle{empty}&#10;\begin{document}&#10;&#10;\textbf{EF21: Error Feedback 2021}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333333"/>
      </a:dk1>
      <a:lt1>
        <a:sysClr val="window" lastClr="FFFFFF"/>
      </a:lt1>
      <a:dk2>
        <a:srgbClr val="666666"/>
      </a:dk2>
      <a:lt2>
        <a:srgbClr val="CCCCCC"/>
      </a:lt2>
      <a:accent1>
        <a:srgbClr val="99CCFF"/>
      </a:accent1>
      <a:accent2>
        <a:srgbClr val="003399"/>
      </a:accent2>
      <a:accent3>
        <a:srgbClr val="99CC33"/>
      </a:accent3>
      <a:accent4>
        <a:srgbClr val="9966CC"/>
      </a:accent4>
      <a:accent5>
        <a:srgbClr val="FF6600"/>
      </a:accent5>
      <a:accent6>
        <a:srgbClr val="FFCC00"/>
      </a:accent6>
      <a:hlink>
        <a:srgbClr val="33CCCC"/>
      </a:hlink>
      <a:folHlink>
        <a:srgbClr val="00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>
            <a:solidFill>
              <a:srgbClr val="FFFFFF"/>
            </a:solidFill>
            <a:latin typeface="Avenir Black"/>
            <a:cs typeface="Avenir Black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39082</TotalTime>
  <Words>6431</Words>
  <Application>Microsoft Office PowerPoint</Application>
  <PresentationFormat>Экран (16:9)</PresentationFormat>
  <Paragraphs>1283</Paragraphs>
  <Slides>102</Slides>
  <Notes>96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102</vt:i4>
      </vt:variant>
    </vt:vector>
  </HeadingPairs>
  <TitlesOfParts>
    <vt:vector size="114" baseType="lpstr">
      <vt:lpstr>Arial</vt:lpstr>
      <vt:lpstr>Avenir Black</vt:lpstr>
      <vt:lpstr>Monaco</vt:lpstr>
      <vt:lpstr>AkayaKanadaka</vt:lpstr>
      <vt:lpstr>Avenir Book</vt:lpstr>
      <vt:lpstr>Microsoft YaHei</vt:lpstr>
      <vt:lpstr>Liberation Sans</vt:lpstr>
      <vt:lpstr>Cambria Math</vt:lpstr>
      <vt:lpstr>Times New Roman</vt:lpstr>
      <vt:lpstr>Calibri</vt:lpstr>
      <vt:lpstr>Bernard MT Condensed</vt:lpstr>
      <vt:lpstr>Office Theme</vt:lpstr>
      <vt:lpstr>Optimization Methods and Software for Federated Learning   PhD Defense  Konstantin Burlachenko Computer Science, KAUST</vt:lpstr>
      <vt:lpstr>Презентация PowerPoint</vt:lpstr>
      <vt:lpstr>Презентация PowerPoint</vt:lpstr>
      <vt:lpstr>Презентация PowerPoint</vt:lpstr>
      <vt:lpstr>Machine Learning</vt:lpstr>
      <vt:lpstr>Machine Learning</vt:lpstr>
      <vt:lpstr>Презентация PowerPoint</vt:lpstr>
      <vt:lpstr>Презентация PowerPoint</vt:lpstr>
      <vt:lpstr>Презентация PowerPoint</vt:lpstr>
      <vt:lpstr>Federated Learning (FL)</vt:lpstr>
      <vt:lpstr>Federated Learning Challenges Addressed in the Thesis  </vt:lpstr>
      <vt:lpstr>Federated Learning Challenges Addressed in the Thesis  </vt:lpstr>
      <vt:lpstr>Distributed Gradient Descent</vt:lpstr>
      <vt:lpstr>Distributed Gradient Descent</vt:lpstr>
      <vt:lpstr>Distributed Gradient Descent</vt:lpstr>
      <vt:lpstr>Distributed Gradient Descent</vt:lpstr>
      <vt:lpstr>Distributed Gradient Descent</vt:lpstr>
      <vt:lpstr>Distributed Gradient Descent</vt:lpstr>
      <vt:lpstr>Distributed Compressed Gradient Descent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Federated Learning Challenges Addressed in the Thesis  </vt:lpstr>
      <vt:lpstr>Презентация PowerPoint</vt:lpstr>
      <vt:lpstr>Презентация PowerPoint</vt:lpstr>
      <vt:lpstr>Distributed Compressed Gradient Descent with  Homomorphic Encryption (HE)</vt:lpstr>
      <vt:lpstr>Classical Cryptography: AES Block Cipher</vt:lpstr>
      <vt:lpstr>Презентация PowerPoint</vt:lpstr>
      <vt:lpstr>Презентация PowerPoint</vt:lpstr>
      <vt:lpstr>DCGD/PermK</vt:lpstr>
      <vt:lpstr>DCGD/PermK</vt:lpstr>
      <vt:lpstr>DCGD/PermK</vt:lpstr>
      <vt:lpstr>DCGD/PermK</vt:lpstr>
      <vt:lpstr>DCGD/PermK/AES</vt:lpstr>
      <vt:lpstr>DCGD/PermK/AES</vt:lpstr>
      <vt:lpstr>DCGD/PermK/AES</vt:lpstr>
      <vt:lpstr>DCGD/PermK/AES vs HE</vt:lpstr>
      <vt:lpstr>DCGD/Permk/AES vs DCGD/PermK vs GD vs GD/CKKS</vt:lpstr>
      <vt:lpstr>Презентация PowerPoint</vt:lpstr>
      <vt:lpstr>Federated Learning Challenges Addressed in the Thesis  </vt:lpstr>
      <vt:lpstr>Distributed Gradient Descent =&gt; Distributed Newton</vt:lpstr>
      <vt:lpstr>Distributed Gradient Descent =&gt; Distributed Newton</vt:lpstr>
      <vt:lpstr>Distributed Gradient Descent =&gt; Distributed Newton</vt:lpstr>
      <vt:lpstr>Distributed Gradient Descent =&gt; Distributed Newton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Pessimism of TopK Contraction Factor</vt:lpstr>
      <vt:lpstr>Adaptive TopLEK Compressor</vt:lpstr>
      <vt:lpstr>Cache-aware RanSeqK Compressor</vt:lpstr>
      <vt:lpstr>Cache-aware RanSeqK Compressor</vt:lpstr>
      <vt:lpstr>Презентация PowerPoint</vt:lpstr>
      <vt:lpstr>Презентация PowerPoint</vt:lpstr>
      <vt:lpstr>Презентация PowerPoint</vt:lpstr>
      <vt:lpstr>Federated Learning Challenges Addressed in the Thesis  </vt:lpstr>
      <vt:lpstr>Federated Learning Challenges Addressed in the Thesis  </vt:lpstr>
      <vt:lpstr>Презентация PowerPoint</vt:lpstr>
      <vt:lpstr>Презентация PowerPoint</vt:lpstr>
      <vt:lpstr>Презентация PowerPoint</vt:lpstr>
      <vt:lpstr>Презентация PowerPoint</vt:lpstr>
      <vt:lpstr>Ch5: PAGE Extensions</vt:lpstr>
      <vt:lpstr>Презентация PowerPoint</vt:lpstr>
      <vt:lpstr>Презентация PowerPoint</vt:lpstr>
      <vt:lpstr>Презентация PowerPoint</vt:lpstr>
      <vt:lpstr>Ch4: AES and its Friends</vt:lpstr>
      <vt:lpstr>Ch4: A Day of Life for Message with CKKS Scheme </vt:lpstr>
      <vt:lpstr>Ch4: A Day of Life for Message with CKKS Scheme </vt:lpstr>
      <vt:lpstr>Ch4: A Day of Life for Message with CKKS Scheme </vt:lpstr>
      <vt:lpstr>Ch4: A Day of Life for Message with CKKS Scheme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King Abdullah University of Science and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Charissa</dc:creator>
  <cp:lastModifiedBy>Konstantin Burlachenko</cp:lastModifiedBy>
  <cp:revision>1740</cp:revision>
  <cp:lastPrinted>2018-08-27T14:20:55Z</cp:lastPrinted>
  <dcterms:created xsi:type="dcterms:W3CDTF">2015-08-23T15:02:02Z</dcterms:created>
  <dcterms:modified xsi:type="dcterms:W3CDTF">2025-05-08T15:35:14Z</dcterms:modified>
</cp:coreProperties>
</file>